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6"/>
  </p:notesMasterIdLst>
  <p:handoutMasterIdLst>
    <p:handoutMasterId r:id="rId27"/>
  </p:handoutMasterIdLst>
  <p:sldIdLst>
    <p:sldId id="274" r:id="rId2"/>
    <p:sldId id="347" r:id="rId3"/>
    <p:sldId id="363" r:id="rId4"/>
    <p:sldId id="346" r:id="rId5"/>
    <p:sldId id="348" r:id="rId6"/>
    <p:sldId id="349" r:id="rId7"/>
    <p:sldId id="350" r:id="rId8"/>
    <p:sldId id="355" r:id="rId9"/>
    <p:sldId id="364" r:id="rId10"/>
    <p:sldId id="351" r:id="rId11"/>
    <p:sldId id="352" r:id="rId12"/>
    <p:sldId id="353" r:id="rId13"/>
    <p:sldId id="354" r:id="rId14"/>
    <p:sldId id="356" r:id="rId15"/>
    <p:sldId id="357" r:id="rId16"/>
    <p:sldId id="358" r:id="rId17"/>
    <p:sldId id="359" r:id="rId18"/>
    <p:sldId id="360" r:id="rId19"/>
    <p:sldId id="365" r:id="rId20"/>
    <p:sldId id="362" r:id="rId21"/>
    <p:sldId id="361" r:id="rId22"/>
    <p:sldId id="366" r:id="rId23"/>
    <p:sldId id="367" r:id="rId24"/>
    <p:sldId id="293" r:id="rId2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2">
          <p15:clr>
            <a:srgbClr val="A4A3A4"/>
          </p15:clr>
        </p15:guide>
        <p15:guide id="2" orient="horz" pos="2870">
          <p15:clr>
            <a:srgbClr val="A4A3A4"/>
          </p15:clr>
        </p15:guide>
        <p15:guide id="3" orient="horz" pos="547">
          <p15:clr>
            <a:srgbClr val="A4A3A4"/>
          </p15:clr>
        </p15:guide>
        <p15:guide id="4" orient="horz" pos="725">
          <p15:clr>
            <a:srgbClr val="A4A3A4"/>
          </p15:clr>
        </p15:guide>
        <p15:guide id="5">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2C4CFF"/>
    <a:srgbClr val="FFFFFF"/>
    <a:srgbClr val="EC881D"/>
    <a:srgbClr val="5F6062"/>
    <a:srgbClr val="0079DB"/>
    <a:srgbClr val="DC7B1F"/>
    <a:srgbClr val="000000"/>
    <a:srgbClr val="231F20"/>
    <a:srgbClr val="D8D8D8"/>
    <a:srgbClr val="FF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61676" autoAdjust="0"/>
  </p:normalViewPr>
  <p:slideViewPr>
    <p:cSldViewPr snapToGrid="0">
      <p:cViewPr>
        <p:scale>
          <a:sx n="125" d="100"/>
          <a:sy n="125" d="100"/>
        </p:scale>
        <p:origin x="1240" y="72"/>
      </p:cViewPr>
      <p:guideLst>
        <p:guide orient="horz" pos="102"/>
        <p:guide orient="horz" pos="2870"/>
        <p:guide orient="horz" pos="547"/>
        <p:guide orient="horz" pos="725"/>
        <p:guide/>
      </p:guideLst>
    </p:cSldViewPr>
  </p:slideViewPr>
  <p:notesTextViewPr>
    <p:cViewPr>
      <p:scale>
        <a:sx n="114" d="100"/>
        <a:sy n="114" d="100"/>
      </p:scale>
      <p:origin x="0" y="0"/>
    </p:cViewPr>
  </p:notesTextViewPr>
  <p:sorterViewPr>
    <p:cViewPr>
      <p:scale>
        <a:sx n="66" d="100"/>
        <a:sy n="66" d="100"/>
      </p:scale>
      <p:origin x="0" y="0"/>
    </p:cViewPr>
  </p:sorterViewPr>
  <p:notesViewPr>
    <p:cSldViewPr snapToGrid="0">
      <p:cViewPr>
        <p:scale>
          <a:sx n="140" d="100"/>
          <a:sy n="140" d="100"/>
        </p:scale>
        <p:origin x="1552" y="-228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handoutMaster" Target="handoutMasters/handoutMaster1.xml"/><Relationship Id="rId28" Type="http://schemas.openxmlformats.org/officeDocument/2006/relationships/presProps" Target="presProps.xml"/><Relationship Id="rId29" Type="http://schemas.openxmlformats.org/officeDocument/2006/relationships/viewProps" Target="viewProps.xml"/><Relationship Id="rId30" Type="http://schemas.openxmlformats.org/officeDocument/2006/relationships/theme" Target="theme/theme1.xml"/><Relationship Id="rId3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FBC6CC6-8138-E540-A434-B867CC36BCD0}" type="datetime1">
              <a:rPr lang="en-US" smtClean="0"/>
              <a:t>8/15/17</a:t>
            </a:fld>
            <a:endParaRPr lang="en-US"/>
          </a:p>
        </p:txBody>
      </p:sp>
      <p:sp>
        <p:nvSpPr>
          <p:cNvPr id="6" name="TextBox 5"/>
          <p:cNvSpPr txBox="1"/>
          <p:nvPr/>
        </p:nvSpPr>
        <p:spPr>
          <a:xfrm>
            <a:off x="286468" y="8743301"/>
            <a:ext cx="109004" cy="107722"/>
          </a:xfrm>
          <a:prstGeom prst="rect">
            <a:avLst/>
          </a:prstGeom>
          <a:noFill/>
        </p:spPr>
        <p:txBody>
          <a:bodyPr wrap="none" lIns="0" tIns="0" rIns="0" bIns="0" rtlCol="0">
            <a:spAutoFit/>
          </a:bodyPr>
          <a:lstStyle/>
          <a:p>
            <a:pPr algn="r"/>
            <a:fld id="{0C8E8817-043E-4BA1-A90E-6FB9FA409362}" type="slidenum">
              <a:rPr lang="en-US" sz="700" smtClean="0">
                <a:solidFill>
                  <a:schemeClr val="bg2"/>
                </a:solidFill>
              </a:rPr>
              <a:pPr algn="r"/>
              <a:t>‹#›</a:t>
            </a:fld>
            <a:endParaRPr lang="en-US" sz="700">
              <a:solidFill>
                <a:schemeClr val="bg2"/>
              </a:solidFill>
            </a:endParaRPr>
          </a:p>
        </p:txBody>
      </p:sp>
      <p:grpSp>
        <p:nvGrpSpPr>
          <p:cNvPr id="8" name="Group 4"/>
          <p:cNvGrpSpPr>
            <a:grpSpLocks noChangeAspect="1"/>
          </p:cNvGrpSpPr>
          <p:nvPr/>
        </p:nvGrpSpPr>
        <p:grpSpPr bwMode="auto">
          <a:xfrm>
            <a:off x="6010878" y="8738453"/>
            <a:ext cx="531812" cy="119063"/>
            <a:chOff x="5137" y="4139"/>
            <a:chExt cx="335" cy="75"/>
          </a:xfrm>
          <a:solidFill>
            <a:schemeClr val="accent1"/>
          </a:solidFill>
        </p:grpSpPr>
        <p:sp>
          <p:nvSpPr>
            <p:cNvPr id="9" name="Freeform 5"/>
            <p:cNvSpPr>
              <a:spLocks noEditPoints="1"/>
            </p:cNvSpPr>
            <p:nvPr userDrawn="1"/>
          </p:nvSpPr>
          <p:spPr bwMode="auto">
            <a:xfrm>
              <a:off x="5137" y="4139"/>
              <a:ext cx="324" cy="75"/>
            </a:xfrm>
            <a:custGeom>
              <a:avLst/>
              <a:gdLst>
                <a:gd name="T0" fmla="*/ 660 w 3745"/>
                <a:gd name="T1" fmla="*/ 0 h 863"/>
                <a:gd name="T2" fmla="*/ 0 w 3745"/>
                <a:gd name="T3" fmla="*/ 73 h 863"/>
                <a:gd name="T4" fmla="*/ 292 w 3745"/>
                <a:gd name="T5" fmla="*/ 804 h 863"/>
                <a:gd name="T6" fmla="*/ 399 w 3745"/>
                <a:gd name="T7" fmla="*/ 863 h 863"/>
                <a:gd name="T8" fmla="*/ 637 w 3745"/>
                <a:gd name="T9" fmla="*/ 73 h 863"/>
                <a:gd name="T10" fmla="*/ 660 w 3745"/>
                <a:gd name="T11" fmla="*/ 0 h 863"/>
                <a:gd name="T12" fmla="*/ 2673 w 3745"/>
                <a:gd name="T13" fmla="*/ 181 h 863"/>
                <a:gd name="T14" fmla="*/ 2408 w 3745"/>
                <a:gd name="T15" fmla="*/ 768 h 863"/>
                <a:gd name="T16" fmla="*/ 2522 w 3745"/>
                <a:gd name="T17" fmla="*/ 729 h 863"/>
                <a:gd name="T18" fmla="*/ 2698 w 3745"/>
                <a:gd name="T19" fmla="*/ 596 h 863"/>
                <a:gd name="T20" fmla="*/ 2590 w 3745"/>
                <a:gd name="T21" fmla="*/ 533 h 863"/>
                <a:gd name="T22" fmla="*/ 2812 w 3745"/>
                <a:gd name="T23" fmla="*/ 729 h 863"/>
                <a:gd name="T24" fmla="*/ 2941 w 3745"/>
                <a:gd name="T25" fmla="*/ 768 h 863"/>
                <a:gd name="T26" fmla="*/ 2673 w 3745"/>
                <a:gd name="T27" fmla="*/ 181 h 863"/>
                <a:gd name="T28" fmla="*/ 3529 w 3745"/>
                <a:gd name="T29" fmla="*/ 203 h 863"/>
                <a:gd name="T30" fmla="*/ 3425 w 3745"/>
                <a:gd name="T31" fmla="*/ 203 h 863"/>
                <a:gd name="T32" fmla="*/ 3252 w 3745"/>
                <a:gd name="T33" fmla="*/ 768 h 863"/>
                <a:gd name="T34" fmla="*/ 3374 w 3745"/>
                <a:gd name="T35" fmla="*/ 596 h 863"/>
                <a:gd name="T36" fmla="*/ 3483 w 3745"/>
                <a:gd name="T37" fmla="*/ 533 h 863"/>
                <a:gd name="T38" fmla="*/ 3473 w 3745"/>
                <a:gd name="T39" fmla="*/ 310 h 863"/>
                <a:gd name="T40" fmla="*/ 3695 w 3745"/>
                <a:gd name="T41" fmla="*/ 768 h 863"/>
                <a:gd name="T42" fmla="*/ 3529 w 3745"/>
                <a:gd name="T43" fmla="*/ 203 h 863"/>
                <a:gd name="T44" fmla="*/ 1655 w 3745"/>
                <a:gd name="T45" fmla="*/ 181 h 863"/>
                <a:gd name="T46" fmla="*/ 1603 w 3745"/>
                <a:gd name="T47" fmla="*/ 203 h 863"/>
                <a:gd name="T48" fmla="*/ 1247 w 3745"/>
                <a:gd name="T49" fmla="*/ 515 h 863"/>
                <a:gd name="T50" fmla="*/ 1374 w 3745"/>
                <a:gd name="T51" fmla="*/ 336 h 863"/>
                <a:gd name="T52" fmla="*/ 969 w 3745"/>
                <a:gd name="T53" fmla="*/ 189 h 863"/>
                <a:gd name="T54" fmla="*/ 737 w 3745"/>
                <a:gd name="T55" fmla="*/ 704 h 863"/>
                <a:gd name="T56" fmla="*/ 625 w 3745"/>
                <a:gd name="T57" fmla="*/ 488 h 863"/>
                <a:gd name="T58" fmla="*/ 816 w 3745"/>
                <a:gd name="T59" fmla="*/ 424 h 863"/>
                <a:gd name="T60" fmla="*/ 625 w 3745"/>
                <a:gd name="T61" fmla="*/ 253 h 863"/>
                <a:gd name="T62" fmla="*/ 897 w 3745"/>
                <a:gd name="T63" fmla="*/ 189 h 863"/>
                <a:gd name="T64" fmla="*/ 520 w 3745"/>
                <a:gd name="T65" fmla="*/ 590 h 863"/>
                <a:gd name="T66" fmla="*/ 1074 w 3745"/>
                <a:gd name="T67" fmla="*/ 766 h 863"/>
                <a:gd name="T68" fmla="*/ 1149 w 3745"/>
                <a:gd name="T69" fmla="*/ 253 h 863"/>
                <a:gd name="T70" fmla="*/ 1271 w 3745"/>
                <a:gd name="T71" fmla="*/ 387 h 863"/>
                <a:gd name="T72" fmla="*/ 1110 w 3745"/>
                <a:gd name="T73" fmla="*/ 461 h 863"/>
                <a:gd name="T74" fmla="*/ 1338 w 3745"/>
                <a:gd name="T75" fmla="*/ 768 h 863"/>
                <a:gd name="T76" fmla="*/ 1505 w 3745"/>
                <a:gd name="T77" fmla="*/ 729 h 863"/>
                <a:gd name="T78" fmla="*/ 1680 w 3745"/>
                <a:gd name="T79" fmla="*/ 596 h 863"/>
                <a:gd name="T80" fmla="*/ 1573 w 3745"/>
                <a:gd name="T81" fmla="*/ 533 h 863"/>
                <a:gd name="T82" fmla="*/ 1795 w 3745"/>
                <a:gd name="T83" fmla="*/ 729 h 863"/>
                <a:gd name="T84" fmla="*/ 1923 w 3745"/>
                <a:gd name="T85" fmla="*/ 768 h 863"/>
                <a:gd name="T86" fmla="*/ 1655 w 3745"/>
                <a:gd name="T87" fmla="*/ 181 h 863"/>
                <a:gd name="T88" fmla="*/ 2304 w 3745"/>
                <a:gd name="T89" fmla="*/ 530 h 863"/>
                <a:gd name="T90" fmla="*/ 2068 w 3745"/>
                <a:gd name="T91" fmla="*/ 704 h 863"/>
                <a:gd name="T92" fmla="*/ 2159 w 3745"/>
                <a:gd name="T93" fmla="*/ 253 h 863"/>
                <a:gd name="T94" fmla="*/ 2304 w 3745"/>
                <a:gd name="T95" fmla="*/ 530 h 863"/>
                <a:gd name="T96" fmla="*/ 2409 w 3745"/>
                <a:gd name="T97" fmla="*/ 432 h 863"/>
                <a:gd name="T98" fmla="*/ 2159 w 3745"/>
                <a:gd name="T99" fmla="*/ 189 h 863"/>
                <a:gd name="T100" fmla="*/ 1963 w 3745"/>
                <a:gd name="T101" fmla="*/ 709 h 863"/>
                <a:gd name="T102" fmla="*/ 2159 w 3745"/>
                <a:gd name="T103" fmla="*/ 768 h 863"/>
                <a:gd name="T104" fmla="*/ 2409 w 3745"/>
                <a:gd name="T105" fmla="*/ 530 h 863"/>
                <a:gd name="T106" fmla="*/ 2409 w 3745"/>
                <a:gd name="T107" fmla="*/ 432 h 863"/>
                <a:gd name="T108" fmla="*/ 3332 w 3745"/>
                <a:gd name="T109" fmla="*/ 190 h 863"/>
                <a:gd name="T110" fmla="*/ 2831 w 3745"/>
                <a:gd name="T111" fmla="*/ 254 h 863"/>
                <a:gd name="T112" fmla="*/ 3028 w 3745"/>
                <a:gd name="T113" fmla="*/ 710 h 863"/>
                <a:gd name="T114" fmla="*/ 3135 w 3745"/>
                <a:gd name="T115" fmla="*/ 768 h 863"/>
                <a:gd name="T116" fmla="*/ 3313 w 3745"/>
                <a:gd name="T117" fmla="*/ 254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45" h="863">
                  <a:moveTo>
                    <a:pt x="660" y="0"/>
                  </a:moveTo>
                  <a:lnTo>
                    <a:pt x="660" y="0"/>
                  </a:lnTo>
                  <a:lnTo>
                    <a:pt x="22" y="0"/>
                  </a:lnTo>
                  <a:lnTo>
                    <a:pt x="0" y="73"/>
                  </a:lnTo>
                  <a:lnTo>
                    <a:pt x="292" y="73"/>
                  </a:lnTo>
                  <a:lnTo>
                    <a:pt x="292" y="804"/>
                  </a:lnTo>
                  <a:cubicBezTo>
                    <a:pt x="292" y="843"/>
                    <a:pt x="316" y="863"/>
                    <a:pt x="360" y="863"/>
                  </a:cubicBezTo>
                  <a:lnTo>
                    <a:pt x="399" y="863"/>
                  </a:lnTo>
                  <a:lnTo>
                    <a:pt x="399" y="73"/>
                  </a:lnTo>
                  <a:lnTo>
                    <a:pt x="637" y="73"/>
                  </a:lnTo>
                  <a:lnTo>
                    <a:pt x="660" y="0"/>
                  </a:lnTo>
                  <a:lnTo>
                    <a:pt x="660" y="0"/>
                  </a:lnTo>
                  <a:close/>
                  <a:moveTo>
                    <a:pt x="2673" y="181"/>
                  </a:moveTo>
                  <a:lnTo>
                    <a:pt x="2673" y="181"/>
                  </a:lnTo>
                  <a:cubicBezTo>
                    <a:pt x="2647" y="181"/>
                    <a:pt x="2626" y="190"/>
                    <a:pt x="2621" y="203"/>
                  </a:cubicBezTo>
                  <a:lnTo>
                    <a:pt x="2408" y="768"/>
                  </a:lnTo>
                  <a:lnTo>
                    <a:pt x="2448" y="768"/>
                  </a:lnTo>
                  <a:cubicBezTo>
                    <a:pt x="2491" y="768"/>
                    <a:pt x="2509" y="764"/>
                    <a:pt x="2522" y="729"/>
                  </a:cubicBezTo>
                  <a:lnTo>
                    <a:pt x="2570" y="596"/>
                  </a:lnTo>
                  <a:lnTo>
                    <a:pt x="2698" y="596"/>
                  </a:lnTo>
                  <a:lnTo>
                    <a:pt x="2679" y="533"/>
                  </a:lnTo>
                  <a:lnTo>
                    <a:pt x="2590" y="533"/>
                  </a:lnTo>
                  <a:lnTo>
                    <a:pt x="2669" y="310"/>
                  </a:lnTo>
                  <a:lnTo>
                    <a:pt x="2812" y="729"/>
                  </a:lnTo>
                  <a:cubicBezTo>
                    <a:pt x="2824" y="764"/>
                    <a:pt x="2845" y="768"/>
                    <a:pt x="2891" y="768"/>
                  </a:cubicBezTo>
                  <a:lnTo>
                    <a:pt x="2941" y="768"/>
                  </a:lnTo>
                  <a:lnTo>
                    <a:pt x="2725" y="203"/>
                  </a:lnTo>
                  <a:cubicBezTo>
                    <a:pt x="2720" y="190"/>
                    <a:pt x="2697" y="181"/>
                    <a:pt x="2673" y="181"/>
                  </a:cubicBezTo>
                  <a:close/>
                  <a:moveTo>
                    <a:pt x="3529" y="203"/>
                  </a:moveTo>
                  <a:lnTo>
                    <a:pt x="3529" y="203"/>
                  </a:lnTo>
                  <a:cubicBezTo>
                    <a:pt x="3524" y="190"/>
                    <a:pt x="3501" y="181"/>
                    <a:pt x="3477" y="181"/>
                  </a:cubicBezTo>
                  <a:cubicBezTo>
                    <a:pt x="3451" y="181"/>
                    <a:pt x="3430" y="190"/>
                    <a:pt x="3425" y="203"/>
                  </a:cubicBezTo>
                  <a:lnTo>
                    <a:pt x="3212" y="768"/>
                  </a:lnTo>
                  <a:lnTo>
                    <a:pt x="3252" y="768"/>
                  </a:lnTo>
                  <a:cubicBezTo>
                    <a:pt x="3294" y="768"/>
                    <a:pt x="3313" y="764"/>
                    <a:pt x="3326" y="729"/>
                  </a:cubicBezTo>
                  <a:lnTo>
                    <a:pt x="3374" y="596"/>
                  </a:lnTo>
                  <a:lnTo>
                    <a:pt x="3502" y="596"/>
                  </a:lnTo>
                  <a:lnTo>
                    <a:pt x="3483" y="533"/>
                  </a:lnTo>
                  <a:lnTo>
                    <a:pt x="3394" y="533"/>
                  </a:lnTo>
                  <a:lnTo>
                    <a:pt x="3473" y="310"/>
                  </a:lnTo>
                  <a:lnTo>
                    <a:pt x="3616" y="729"/>
                  </a:lnTo>
                  <a:cubicBezTo>
                    <a:pt x="3628" y="764"/>
                    <a:pt x="3649" y="768"/>
                    <a:pt x="3695" y="768"/>
                  </a:cubicBezTo>
                  <a:lnTo>
                    <a:pt x="3745" y="768"/>
                  </a:lnTo>
                  <a:lnTo>
                    <a:pt x="3529" y="203"/>
                  </a:lnTo>
                  <a:lnTo>
                    <a:pt x="3529" y="203"/>
                  </a:lnTo>
                  <a:close/>
                  <a:moveTo>
                    <a:pt x="1655" y="181"/>
                  </a:moveTo>
                  <a:lnTo>
                    <a:pt x="1655" y="181"/>
                  </a:lnTo>
                  <a:cubicBezTo>
                    <a:pt x="1630" y="181"/>
                    <a:pt x="1608" y="190"/>
                    <a:pt x="1603" y="203"/>
                  </a:cubicBezTo>
                  <a:lnTo>
                    <a:pt x="1399" y="746"/>
                  </a:lnTo>
                  <a:lnTo>
                    <a:pt x="1247" y="515"/>
                  </a:lnTo>
                  <a:cubicBezTo>
                    <a:pt x="1327" y="501"/>
                    <a:pt x="1374" y="459"/>
                    <a:pt x="1374" y="387"/>
                  </a:cubicBezTo>
                  <a:lnTo>
                    <a:pt x="1374" y="336"/>
                  </a:lnTo>
                  <a:cubicBezTo>
                    <a:pt x="1374" y="232"/>
                    <a:pt x="1277" y="189"/>
                    <a:pt x="1149" y="189"/>
                  </a:cubicBezTo>
                  <a:lnTo>
                    <a:pt x="969" y="189"/>
                  </a:lnTo>
                  <a:lnTo>
                    <a:pt x="969" y="704"/>
                  </a:lnTo>
                  <a:lnTo>
                    <a:pt x="737" y="704"/>
                  </a:lnTo>
                  <a:cubicBezTo>
                    <a:pt x="646" y="704"/>
                    <a:pt x="625" y="684"/>
                    <a:pt x="625" y="590"/>
                  </a:cubicBezTo>
                  <a:lnTo>
                    <a:pt x="625" y="488"/>
                  </a:lnTo>
                  <a:lnTo>
                    <a:pt x="797" y="488"/>
                  </a:lnTo>
                  <a:lnTo>
                    <a:pt x="816" y="424"/>
                  </a:lnTo>
                  <a:lnTo>
                    <a:pt x="625" y="424"/>
                  </a:lnTo>
                  <a:lnTo>
                    <a:pt x="625" y="253"/>
                  </a:lnTo>
                  <a:lnTo>
                    <a:pt x="878" y="253"/>
                  </a:lnTo>
                  <a:lnTo>
                    <a:pt x="897" y="189"/>
                  </a:lnTo>
                  <a:lnTo>
                    <a:pt x="520" y="189"/>
                  </a:lnTo>
                  <a:lnTo>
                    <a:pt x="520" y="590"/>
                  </a:lnTo>
                  <a:cubicBezTo>
                    <a:pt x="520" y="724"/>
                    <a:pt x="552" y="768"/>
                    <a:pt x="735" y="768"/>
                  </a:cubicBezTo>
                  <a:lnTo>
                    <a:pt x="1074" y="766"/>
                  </a:lnTo>
                  <a:lnTo>
                    <a:pt x="1074" y="253"/>
                  </a:lnTo>
                  <a:lnTo>
                    <a:pt x="1149" y="253"/>
                  </a:lnTo>
                  <a:cubicBezTo>
                    <a:pt x="1230" y="253"/>
                    <a:pt x="1271" y="282"/>
                    <a:pt x="1271" y="337"/>
                  </a:cubicBezTo>
                  <a:lnTo>
                    <a:pt x="1271" y="387"/>
                  </a:lnTo>
                  <a:cubicBezTo>
                    <a:pt x="1271" y="443"/>
                    <a:pt x="1220" y="461"/>
                    <a:pt x="1157" y="461"/>
                  </a:cubicBezTo>
                  <a:lnTo>
                    <a:pt x="1110" y="461"/>
                  </a:lnTo>
                  <a:lnTo>
                    <a:pt x="1269" y="733"/>
                  </a:lnTo>
                  <a:cubicBezTo>
                    <a:pt x="1287" y="765"/>
                    <a:pt x="1296" y="768"/>
                    <a:pt x="1338" y="768"/>
                  </a:cubicBezTo>
                  <a:lnTo>
                    <a:pt x="1430" y="768"/>
                  </a:lnTo>
                  <a:cubicBezTo>
                    <a:pt x="1473" y="768"/>
                    <a:pt x="1492" y="764"/>
                    <a:pt x="1505" y="729"/>
                  </a:cubicBezTo>
                  <a:lnTo>
                    <a:pt x="1552" y="596"/>
                  </a:lnTo>
                  <a:lnTo>
                    <a:pt x="1680" y="596"/>
                  </a:lnTo>
                  <a:lnTo>
                    <a:pt x="1661" y="533"/>
                  </a:lnTo>
                  <a:lnTo>
                    <a:pt x="1573" y="533"/>
                  </a:lnTo>
                  <a:lnTo>
                    <a:pt x="1652" y="310"/>
                  </a:lnTo>
                  <a:lnTo>
                    <a:pt x="1795" y="729"/>
                  </a:lnTo>
                  <a:cubicBezTo>
                    <a:pt x="1807" y="764"/>
                    <a:pt x="1827" y="768"/>
                    <a:pt x="1873" y="768"/>
                  </a:cubicBezTo>
                  <a:lnTo>
                    <a:pt x="1923" y="768"/>
                  </a:lnTo>
                  <a:lnTo>
                    <a:pt x="1707" y="203"/>
                  </a:lnTo>
                  <a:cubicBezTo>
                    <a:pt x="1702" y="190"/>
                    <a:pt x="1679" y="181"/>
                    <a:pt x="1655" y="181"/>
                  </a:cubicBezTo>
                  <a:close/>
                  <a:moveTo>
                    <a:pt x="2304" y="530"/>
                  </a:moveTo>
                  <a:lnTo>
                    <a:pt x="2304" y="530"/>
                  </a:lnTo>
                  <a:cubicBezTo>
                    <a:pt x="2304" y="647"/>
                    <a:pt x="2266" y="704"/>
                    <a:pt x="2162" y="704"/>
                  </a:cubicBezTo>
                  <a:lnTo>
                    <a:pt x="2068" y="704"/>
                  </a:lnTo>
                  <a:lnTo>
                    <a:pt x="2068" y="253"/>
                  </a:lnTo>
                  <a:lnTo>
                    <a:pt x="2159" y="253"/>
                  </a:lnTo>
                  <a:cubicBezTo>
                    <a:pt x="2266" y="253"/>
                    <a:pt x="2304" y="316"/>
                    <a:pt x="2304" y="433"/>
                  </a:cubicBezTo>
                  <a:lnTo>
                    <a:pt x="2304" y="530"/>
                  </a:lnTo>
                  <a:lnTo>
                    <a:pt x="2304" y="530"/>
                  </a:lnTo>
                  <a:close/>
                  <a:moveTo>
                    <a:pt x="2409" y="432"/>
                  </a:moveTo>
                  <a:lnTo>
                    <a:pt x="2409" y="432"/>
                  </a:lnTo>
                  <a:cubicBezTo>
                    <a:pt x="2409" y="270"/>
                    <a:pt x="2326" y="189"/>
                    <a:pt x="2159" y="189"/>
                  </a:cubicBezTo>
                  <a:lnTo>
                    <a:pt x="1963" y="189"/>
                  </a:lnTo>
                  <a:lnTo>
                    <a:pt x="1963" y="709"/>
                  </a:lnTo>
                  <a:cubicBezTo>
                    <a:pt x="1963" y="748"/>
                    <a:pt x="1984" y="768"/>
                    <a:pt x="2029" y="768"/>
                  </a:cubicBezTo>
                  <a:lnTo>
                    <a:pt x="2159" y="768"/>
                  </a:lnTo>
                  <a:lnTo>
                    <a:pt x="2180" y="767"/>
                  </a:lnTo>
                  <a:cubicBezTo>
                    <a:pt x="2337" y="761"/>
                    <a:pt x="2409" y="693"/>
                    <a:pt x="2409" y="530"/>
                  </a:cubicBezTo>
                  <a:lnTo>
                    <a:pt x="2409" y="432"/>
                  </a:lnTo>
                  <a:lnTo>
                    <a:pt x="2409" y="432"/>
                  </a:lnTo>
                  <a:close/>
                  <a:moveTo>
                    <a:pt x="3332" y="190"/>
                  </a:moveTo>
                  <a:lnTo>
                    <a:pt x="3332" y="190"/>
                  </a:lnTo>
                  <a:lnTo>
                    <a:pt x="2851" y="190"/>
                  </a:lnTo>
                  <a:lnTo>
                    <a:pt x="2831" y="254"/>
                  </a:lnTo>
                  <a:lnTo>
                    <a:pt x="3028" y="254"/>
                  </a:lnTo>
                  <a:lnTo>
                    <a:pt x="3028" y="710"/>
                  </a:lnTo>
                  <a:cubicBezTo>
                    <a:pt x="3028" y="749"/>
                    <a:pt x="3052" y="768"/>
                    <a:pt x="3096" y="768"/>
                  </a:cubicBezTo>
                  <a:lnTo>
                    <a:pt x="3135" y="768"/>
                  </a:lnTo>
                  <a:lnTo>
                    <a:pt x="3135" y="254"/>
                  </a:lnTo>
                  <a:lnTo>
                    <a:pt x="3313" y="254"/>
                  </a:lnTo>
                  <a:lnTo>
                    <a:pt x="3332" y="19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0" name="Freeform 6"/>
            <p:cNvSpPr>
              <a:spLocks noEditPoints="1"/>
            </p:cNvSpPr>
            <p:nvPr userDrawn="1"/>
          </p:nvSpPr>
          <p:spPr bwMode="auto">
            <a:xfrm>
              <a:off x="5464" y="4197"/>
              <a:ext cx="8" cy="9"/>
            </a:xfrm>
            <a:custGeom>
              <a:avLst/>
              <a:gdLst>
                <a:gd name="T0" fmla="*/ 59 w 99"/>
                <a:gd name="T1" fmla="*/ 30 h 98"/>
                <a:gd name="T2" fmla="*/ 59 w 99"/>
                <a:gd name="T3" fmla="*/ 30 h 98"/>
                <a:gd name="T4" fmla="*/ 47 w 99"/>
                <a:gd name="T5" fmla="*/ 28 h 98"/>
                <a:gd name="T6" fmla="*/ 39 w 99"/>
                <a:gd name="T7" fmla="*/ 28 h 98"/>
                <a:gd name="T8" fmla="*/ 39 w 99"/>
                <a:gd name="T9" fmla="*/ 48 h 98"/>
                <a:gd name="T10" fmla="*/ 48 w 99"/>
                <a:gd name="T11" fmla="*/ 48 h 98"/>
                <a:gd name="T12" fmla="*/ 57 w 99"/>
                <a:gd name="T13" fmla="*/ 46 h 98"/>
                <a:gd name="T14" fmla="*/ 63 w 99"/>
                <a:gd name="T15" fmla="*/ 38 h 98"/>
                <a:gd name="T16" fmla="*/ 59 w 99"/>
                <a:gd name="T17" fmla="*/ 30 h 98"/>
                <a:gd name="T18" fmla="*/ 49 w 99"/>
                <a:gd name="T19" fmla="*/ 22 h 98"/>
                <a:gd name="T20" fmla="*/ 49 w 99"/>
                <a:gd name="T21" fmla="*/ 22 h 98"/>
                <a:gd name="T22" fmla="*/ 63 w 99"/>
                <a:gd name="T23" fmla="*/ 23 h 98"/>
                <a:gd name="T24" fmla="*/ 72 w 99"/>
                <a:gd name="T25" fmla="*/ 37 h 98"/>
                <a:gd name="T26" fmla="*/ 66 w 99"/>
                <a:gd name="T27" fmla="*/ 48 h 98"/>
                <a:gd name="T28" fmla="*/ 59 w 99"/>
                <a:gd name="T29" fmla="*/ 51 h 98"/>
                <a:gd name="T30" fmla="*/ 68 w 99"/>
                <a:gd name="T31" fmla="*/ 56 h 98"/>
                <a:gd name="T32" fmla="*/ 71 w 99"/>
                <a:gd name="T33" fmla="*/ 64 h 98"/>
                <a:gd name="T34" fmla="*/ 71 w 99"/>
                <a:gd name="T35" fmla="*/ 68 h 98"/>
                <a:gd name="T36" fmla="*/ 71 w 99"/>
                <a:gd name="T37" fmla="*/ 72 h 98"/>
                <a:gd name="T38" fmla="*/ 72 w 99"/>
                <a:gd name="T39" fmla="*/ 75 h 98"/>
                <a:gd name="T40" fmla="*/ 72 w 99"/>
                <a:gd name="T41" fmla="*/ 76 h 98"/>
                <a:gd name="T42" fmla="*/ 63 w 99"/>
                <a:gd name="T43" fmla="*/ 76 h 98"/>
                <a:gd name="T44" fmla="*/ 63 w 99"/>
                <a:gd name="T45" fmla="*/ 75 h 98"/>
                <a:gd name="T46" fmla="*/ 63 w 99"/>
                <a:gd name="T47" fmla="*/ 75 h 98"/>
                <a:gd name="T48" fmla="*/ 62 w 99"/>
                <a:gd name="T49" fmla="*/ 73 h 98"/>
                <a:gd name="T50" fmla="*/ 62 w 99"/>
                <a:gd name="T51" fmla="*/ 69 h 98"/>
                <a:gd name="T52" fmla="*/ 57 w 99"/>
                <a:gd name="T53" fmla="*/ 56 h 98"/>
                <a:gd name="T54" fmla="*/ 47 w 99"/>
                <a:gd name="T55" fmla="*/ 54 h 98"/>
                <a:gd name="T56" fmla="*/ 39 w 99"/>
                <a:gd name="T57" fmla="*/ 54 h 98"/>
                <a:gd name="T58" fmla="*/ 39 w 99"/>
                <a:gd name="T59" fmla="*/ 76 h 98"/>
                <a:gd name="T60" fmla="*/ 30 w 99"/>
                <a:gd name="T61" fmla="*/ 76 h 98"/>
                <a:gd name="T62" fmla="*/ 30 w 99"/>
                <a:gd name="T63" fmla="*/ 22 h 98"/>
                <a:gd name="T64" fmla="*/ 49 w 99"/>
                <a:gd name="T65" fmla="*/ 22 h 98"/>
                <a:gd name="T66" fmla="*/ 49 w 99"/>
                <a:gd name="T67" fmla="*/ 22 h 98"/>
                <a:gd name="T68" fmla="*/ 20 w 99"/>
                <a:gd name="T69" fmla="*/ 19 h 98"/>
                <a:gd name="T70" fmla="*/ 20 w 99"/>
                <a:gd name="T71" fmla="*/ 19 h 98"/>
                <a:gd name="T72" fmla="*/ 7 w 99"/>
                <a:gd name="T73" fmla="*/ 49 h 98"/>
                <a:gd name="T74" fmla="*/ 20 w 99"/>
                <a:gd name="T75" fmla="*/ 79 h 98"/>
                <a:gd name="T76" fmla="*/ 50 w 99"/>
                <a:gd name="T77" fmla="*/ 92 h 98"/>
                <a:gd name="T78" fmla="*/ 80 w 99"/>
                <a:gd name="T79" fmla="*/ 79 h 98"/>
                <a:gd name="T80" fmla="*/ 92 w 99"/>
                <a:gd name="T81" fmla="*/ 49 h 98"/>
                <a:gd name="T82" fmla="*/ 80 w 99"/>
                <a:gd name="T83" fmla="*/ 19 h 98"/>
                <a:gd name="T84" fmla="*/ 50 w 99"/>
                <a:gd name="T85" fmla="*/ 6 h 98"/>
                <a:gd name="T86" fmla="*/ 20 w 99"/>
                <a:gd name="T87" fmla="*/ 19 h 98"/>
                <a:gd name="T88" fmla="*/ 85 w 99"/>
                <a:gd name="T89" fmla="*/ 84 h 98"/>
                <a:gd name="T90" fmla="*/ 85 w 99"/>
                <a:gd name="T91" fmla="*/ 84 h 98"/>
                <a:gd name="T92" fmla="*/ 50 w 99"/>
                <a:gd name="T93" fmla="*/ 98 h 98"/>
                <a:gd name="T94" fmla="*/ 15 w 99"/>
                <a:gd name="T95" fmla="*/ 84 h 98"/>
                <a:gd name="T96" fmla="*/ 0 w 99"/>
                <a:gd name="T97" fmla="*/ 49 h 98"/>
                <a:gd name="T98" fmla="*/ 15 w 99"/>
                <a:gd name="T99" fmla="*/ 14 h 98"/>
                <a:gd name="T100" fmla="*/ 50 w 99"/>
                <a:gd name="T101" fmla="*/ 0 h 98"/>
                <a:gd name="T102" fmla="*/ 85 w 99"/>
                <a:gd name="T103" fmla="*/ 14 h 98"/>
                <a:gd name="T104" fmla="*/ 99 w 99"/>
                <a:gd name="T105" fmla="*/ 49 h 98"/>
                <a:gd name="T106" fmla="*/ 85 w 99"/>
                <a:gd name="T107" fmla="*/ 8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98">
                  <a:moveTo>
                    <a:pt x="59" y="30"/>
                  </a:moveTo>
                  <a:lnTo>
                    <a:pt x="59" y="30"/>
                  </a:lnTo>
                  <a:cubicBezTo>
                    <a:pt x="57" y="29"/>
                    <a:pt x="53" y="28"/>
                    <a:pt x="47" y="28"/>
                  </a:cubicBezTo>
                  <a:lnTo>
                    <a:pt x="39" y="28"/>
                  </a:lnTo>
                  <a:lnTo>
                    <a:pt x="39" y="48"/>
                  </a:lnTo>
                  <a:lnTo>
                    <a:pt x="48" y="48"/>
                  </a:lnTo>
                  <a:cubicBezTo>
                    <a:pt x="52" y="48"/>
                    <a:pt x="55" y="47"/>
                    <a:pt x="57" y="46"/>
                  </a:cubicBezTo>
                  <a:cubicBezTo>
                    <a:pt x="61" y="45"/>
                    <a:pt x="63" y="42"/>
                    <a:pt x="63" y="38"/>
                  </a:cubicBezTo>
                  <a:cubicBezTo>
                    <a:pt x="63" y="34"/>
                    <a:pt x="61" y="31"/>
                    <a:pt x="59" y="30"/>
                  </a:cubicBezTo>
                  <a:close/>
                  <a:moveTo>
                    <a:pt x="49" y="22"/>
                  </a:moveTo>
                  <a:lnTo>
                    <a:pt x="49" y="22"/>
                  </a:lnTo>
                  <a:cubicBezTo>
                    <a:pt x="55" y="22"/>
                    <a:pt x="60" y="22"/>
                    <a:pt x="63" y="23"/>
                  </a:cubicBezTo>
                  <a:cubicBezTo>
                    <a:pt x="69" y="26"/>
                    <a:pt x="72" y="30"/>
                    <a:pt x="72" y="37"/>
                  </a:cubicBezTo>
                  <a:cubicBezTo>
                    <a:pt x="72" y="42"/>
                    <a:pt x="70" y="46"/>
                    <a:pt x="66" y="48"/>
                  </a:cubicBezTo>
                  <a:cubicBezTo>
                    <a:pt x="65" y="49"/>
                    <a:pt x="62" y="50"/>
                    <a:pt x="59" y="51"/>
                  </a:cubicBezTo>
                  <a:cubicBezTo>
                    <a:pt x="63" y="51"/>
                    <a:pt x="66" y="53"/>
                    <a:pt x="68" y="56"/>
                  </a:cubicBezTo>
                  <a:cubicBezTo>
                    <a:pt x="70" y="59"/>
                    <a:pt x="71" y="62"/>
                    <a:pt x="71" y="64"/>
                  </a:cubicBezTo>
                  <a:lnTo>
                    <a:pt x="71" y="68"/>
                  </a:lnTo>
                  <a:cubicBezTo>
                    <a:pt x="71" y="69"/>
                    <a:pt x="71" y="71"/>
                    <a:pt x="71" y="72"/>
                  </a:cubicBezTo>
                  <a:cubicBezTo>
                    <a:pt x="71" y="74"/>
                    <a:pt x="71" y="75"/>
                    <a:pt x="72" y="75"/>
                  </a:cubicBezTo>
                  <a:lnTo>
                    <a:pt x="72" y="76"/>
                  </a:lnTo>
                  <a:lnTo>
                    <a:pt x="63" y="76"/>
                  </a:lnTo>
                  <a:cubicBezTo>
                    <a:pt x="63" y="76"/>
                    <a:pt x="63" y="75"/>
                    <a:pt x="63" y="75"/>
                  </a:cubicBezTo>
                  <a:cubicBezTo>
                    <a:pt x="63" y="75"/>
                    <a:pt x="63" y="75"/>
                    <a:pt x="63" y="75"/>
                  </a:cubicBezTo>
                  <a:lnTo>
                    <a:pt x="62" y="73"/>
                  </a:lnTo>
                  <a:lnTo>
                    <a:pt x="62" y="69"/>
                  </a:lnTo>
                  <a:cubicBezTo>
                    <a:pt x="62" y="62"/>
                    <a:pt x="61" y="58"/>
                    <a:pt x="57" y="56"/>
                  </a:cubicBezTo>
                  <a:cubicBezTo>
                    <a:pt x="55" y="55"/>
                    <a:pt x="52" y="54"/>
                    <a:pt x="47" y="54"/>
                  </a:cubicBezTo>
                  <a:lnTo>
                    <a:pt x="39" y="54"/>
                  </a:lnTo>
                  <a:lnTo>
                    <a:pt x="39" y="76"/>
                  </a:lnTo>
                  <a:lnTo>
                    <a:pt x="30" y="76"/>
                  </a:lnTo>
                  <a:lnTo>
                    <a:pt x="30" y="22"/>
                  </a:lnTo>
                  <a:lnTo>
                    <a:pt x="49" y="22"/>
                  </a:lnTo>
                  <a:lnTo>
                    <a:pt x="49" y="22"/>
                  </a:lnTo>
                  <a:close/>
                  <a:moveTo>
                    <a:pt x="20" y="19"/>
                  </a:moveTo>
                  <a:lnTo>
                    <a:pt x="20" y="19"/>
                  </a:lnTo>
                  <a:cubicBezTo>
                    <a:pt x="11" y="27"/>
                    <a:pt x="7" y="37"/>
                    <a:pt x="7" y="49"/>
                  </a:cubicBezTo>
                  <a:cubicBezTo>
                    <a:pt x="7" y="61"/>
                    <a:pt x="11" y="71"/>
                    <a:pt x="20" y="79"/>
                  </a:cubicBezTo>
                  <a:cubicBezTo>
                    <a:pt x="28" y="87"/>
                    <a:pt x="38" y="92"/>
                    <a:pt x="50" y="92"/>
                  </a:cubicBezTo>
                  <a:cubicBezTo>
                    <a:pt x="61" y="92"/>
                    <a:pt x="71" y="87"/>
                    <a:pt x="80" y="79"/>
                  </a:cubicBezTo>
                  <a:cubicBezTo>
                    <a:pt x="88" y="71"/>
                    <a:pt x="92" y="61"/>
                    <a:pt x="92" y="49"/>
                  </a:cubicBezTo>
                  <a:cubicBezTo>
                    <a:pt x="92" y="37"/>
                    <a:pt x="88" y="27"/>
                    <a:pt x="80" y="19"/>
                  </a:cubicBezTo>
                  <a:cubicBezTo>
                    <a:pt x="71" y="10"/>
                    <a:pt x="61" y="6"/>
                    <a:pt x="50" y="6"/>
                  </a:cubicBezTo>
                  <a:cubicBezTo>
                    <a:pt x="38" y="6"/>
                    <a:pt x="28" y="10"/>
                    <a:pt x="20" y="19"/>
                  </a:cubicBezTo>
                  <a:close/>
                  <a:moveTo>
                    <a:pt x="85" y="84"/>
                  </a:moveTo>
                  <a:lnTo>
                    <a:pt x="85" y="84"/>
                  </a:lnTo>
                  <a:cubicBezTo>
                    <a:pt x="75" y="94"/>
                    <a:pt x="63" y="98"/>
                    <a:pt x="50" y="98"/>
                  </a:cubicBezTo>
                  <a:cubicBezTo>
                    <a:pt x="36" y="98"/>
                    <a:pt x="24" y="94"/>
                    <a:pt x="15" y="84"/>
                  </a:cubicBezTo>
                  <a:cubicBezTo>
                    <a:pt x="5" y="74"/>
                    <a:pt x="0" y="63"/>
                    <a:pt x="0" y="49"/>
                  </a:cubicBezTo>
                  <a:cubicBezTo>
                    <a:pt x="0" y="35"/>
                    <a:pt x="5" y="24"/>
                    <a:pt x="15" y="14"/>
                  </a:cubicBezTo>
                  <a:cubicBezTo>
                    <a:pt x="24" y="4"/>
                    <a:pt x="36" y="0"/>
                    <a:pt x="50" y="0"/>
                  </a:cubicBezTo>
                  <a:cubicBezTo>
                    <a:pt x="63" y="0"/>
                    <a:pt x="75" y="4"/>
                    <a:pt x="85" y="14"/>
                  </a:cubicBezTo>
                  <a:cubicBezTo>
                    <a:pt x="94" y="24"/>
                    <a:pt x="99" y="35"/>
                    <a:pt x="99" y="49"/>
                  </a:cubicBezTo>
                  <a:cubicBezTo>
                    <a:pt x="99" y="63"/>
                    <a:pt x="94" y="74"/>
                    <a:pt x="85" y="8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1" name="Footer Placeholder 3"/>
          <p:cNvSpPr>
            <a:spLocks noGrp="1"/>
          </p:cNvSpPr>
          <p:nvPr>
            <p:ph type="ftr" sz="quarter" idx="2"/>
          </p:nvPr>
        </p:nvSpPr>
        <p:spPr>
          <a:xfrm>
            <a:off x="457200" y="8743301"/>
            <a:ext cx="2971800" cy="107722"/>
          </a:xfrm>
          <a:prstGeom prst="rect">
            <a:avLst/>
          </a:prstGeom>
        </p:spPr>
        <p:txBody>
          <a:bodyPr vert="horz" wrap="square" lIns="0" tIns="0" rIns="0" bIns="0" rtlCol="0" anchor="ctr">
            <a:spAutoFit/>
          </a:bodyPr>
          <a:lstStyle/>
          <a:p>
            <a:r>
              <a:rPr lang="en-US" sz="700">
                <a:solidFill>
                  <a:schemeClr val="bg2"/>
                </a:solidFill>
              </a:rPr>
              <a:t>© 2016 Teradata</a:t>
            </a:r>
          </a:p>
        </p:txBody>
      </p:sp>
    </p:spTree>
    <p:extLst>
      <p:ext uri="{BB962C8B-B14F-4D97-AF65-F5344CB8AC3E}">
        <p14:creationId xmlns:p14="http://schemas.microsoft.com/office/powerpoint/2010/main" val="2"/>
      </p:ext>
    </p:extLst>
  </p:cSld>
  <p:clrMap bg1="lt1" tx1="dk1" bg2="lt2" tx2="dk2" accent1="accent1" accent2="accent2" accent3="accent3" accent4="accent4" accent5="accent5" accent6="accent6" hlink="hlink" folHlink="folHlink"/>
  <p:hf hdr="0" dt="0"/>
</p:handoutMaster>
</file>

<file path=ppt/media/image1.png>
</file>

<file path=ppt/media/image10.tiff>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tiff>
</file>

<file path=ppt/media/image24.tiff>
</file>

<file path=ppt/media/image25.tiff>
</file>

<file path=ppt/media/image26.png>
</file>

<file path=ppt/media/image27.tiff>
</file>

<file path=ppt/media/image28.png>
</file>

<file path=ppt/media/image29.tiff>
</file>

<file path=ppt/media/image3.tiff>
</file>

<file path=ppt/media/image30.png>
</file>

<file path=ppt/media/image31.tiff>
</file>

<file path=ppt/media/image32.png>
</file>

<file path=ppt/media/image33.png>
</file>

<file path=ppt/media/image34.png>
</file>

<file path=ppt/media/image35.tiff>
</file>

<file path=ppt/media/image4.tiff>
</file>

<file path=ppt/media/image5.tiff>
</file>

<file path=ppt/media/image6.tiff>
</file>

<file path=ppt/media/image7.tiff>
</file>

<file path=ppt/media/image8.tif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620B24A-4901-584A-9EFA-AC0C3BF0E694}" type="datetime1">
              <a:rPr lang="en-US" smtClean="0"/>
              <a:t>8/15/17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TextBox 7"/>
          <p:cNvSpPr txBox="1"/>
          <p:nvPr/>
        </p:nvSpPr>
        <p:spPr>
          <a:xfrm>
            <a:off x="286468" y="8743301"/>
            <a:ext cx="109004" cy="107722"/>
          </a:xfrm>
          <a:prstGeom prst="rect">
            <a:avLst/>
          </a:prstGeom>
          <a:noFill/>
        </p:spPr>
        <p:txBody>
          <a:bodyPr wrap="none" lIns="0" tIns="0" rIns="0" bIns="0" rtlCol="0">
            <a:spAutoFit/>
          </a:bodyPr>
          <a:lstStyle/>
          <a:p>
            <a:pPr algn="r"/>
            <a:fld id="{0C8E8817-043E-4BA1-A90E-6FB9FA409362}" type="slidenum">
              <a:rPr lang="en-US" sz="700" smtClean="0">
                <a:solidFill>
                  <a:schemeClr val="bg2"/>
                </a:solidFill>
              </a:rPr>
              <a:pPr algn="r"/>
              <a:t>‹#›</a:t>
            </a:fld>
            <a:endParaRPr lang="en-US" sz="700">
              <a:solidFill>
                <a:schemeClr val="bg2"/>
              </a:solidFill>
            </a:endParaRPr>
          </a:p>
        </p:txBody>
      </p:sp>
      <p:grpSp>
        <p:nvGrpSpPr>
          <p:cNvPr id="9" name="Group 4"/>
          <p:cNvGrpSpPr>
            <a:grpSpLocks noChangeAspect="1"/>
          </p:cNvGrpSpPr>
          <p:nvPr/>
        </p:nvGrpSpPr>
        <p:grpSpPr bwMode="auto">
          <a:xfrm>
            <a:off x="6010878" y="8738453"/>
            <a:ext cx="531812" cy="119063"/>
            <a:chOff x="5137" y="4139"/>
            <a:chExt cx="335" cy="75"/>
          </a:xfrm>
          <a:solidFill>
            <a:schemeClr val="accent1"/>
          </a:solidFill>
        </p:grpSpPr>
        <p:sp>
          <p:nvSpPr>
            <p:cNvPr id="10" name="Freeform 5"/>
            <p:cNvSpPr>
              <a:spLocks noEditPoints="1"/>
            </p:cNvSpPr>
            <p:nvPr userDrawn="1"/>
          </p:nvSpPr>
          <p:spPr bwMode="auto">
            <a:xfrm>
              <a:off x="5137" y="4139"/>
              <a:ext cx="324" cy="75"/>
            </a:xfrm>
            <a:custGeom>
              <a:avLst/>
              <a:gdLst>
                <a:gd name="T0" fmla="*/ 660 w 3745"/>
                <a:gd name="T1" fmla="*/ 0 h 863"/>
                <a:gd name="T2" fmla="*/ 0 w 3745"/>
                <a:gd name="T3" fmla="*/ 73 h 863"/>
                <a:gd name="T4" fmla="*/ 292 w 3745"/>
                <a:gd name="T5" fmla="*/ 804 h 863"/>
                <a:gd name="T6" fmla="*/ 399 w 3745"/>
                <a:gd name="T7" fmla="*/ 863 h 863"/>
                <a:gd name="T8" fmla="*/ 637 w 3745"/>
                <a:gd name="T9" fmla="*/ 73 h 863"/>
                <a:gd name="T10" fmla="*/ 660 w 3745"/>
                <a:gd name="T11" fmla="*/ 0 h 863"/>
                <a:gd name="T12" fmla="*/ 2673 w 3745"/>
                <a:gd name="T13" fmla="*/ 181 h 863"/>
                <a:gd name="T14" fmla="*/ 2408 w 3745"/>
                <a:gd name="T15" fmla="*/ 768 h 863"/>
                <a:gd name="T16" fmla="*/ 2522 w 3745"/>
                <a:gd name="T17" fmla="*/ 729 h 863"/>
                <a:gd name="T18" fmla="*/ 2698 w 3745"/>
                <a:gd name="T19" fmla="*/ 596 h 863"/>
                <a:gd name="T20" fmla="*/ 2590 w 3745"/>
                <a:gd name="T21" fmla="*/ 533 h 863"/>
                <a:gd name="T22" fmla="*/ 2812 w 3745"/>
                <a:gd name="T23" fmla="*/ 729 h 863"/>
                <a:gd name="T24" fmla="*/ 2941 w 3745"/>
                <a:gd name="T25" fmla="*/ 768 h 863"/>
                <a:gd name="T26" fmla="*/ 2673 w 3745"/>
                <a:gd name="T27" fmla="*/ 181 h 863"/>
                <a:gd name="T28" fmla="*/ 3529 w 3745"/>
                <a:gd name="T29" fmla="*/ 203 h 863"/>
                <a:gd name="T30" fmla="*/ 3425 w 3745"/>
                <a:gd name="T31" fmla="*/ 203 h 863"/>
                <a:gd name="T32" fmla="*/ 3252 w 3745"/>
                <a:gd name="T33" fmla="*/ 768 h 863"/>
                <a:gd name="T34" fmla="*/ 3374 w 3745"/>
                <a:gd name="T35" fmla="*/ 596 h 863"/>
                <a:gd name="T36" fmla="*/ 3483 w 3745"/>
                <a:gd name="T37" fmla="*/ 533 h 863"/>
                <a:gd name="T38" fmla="*/ 3473 w 3745"/>
                <a:gd name="T39" fmla="*/ 310 h 863"/>
                <a:gd name="T40" fmla="*/ 3695 w 3745"/>
                <a:gd name="T41" fmla="*/ 768 h 863"/>
                <a:gd name="T42" fmla="*/ 3529 w 3745"/>
                <a:gd name="T43" fmla="*/ 203 h 863"/>
                <a:gd name="T44" fmla="*/ 1655 w 3745"/>
                <a:gd name="T45" fmla="*/ 181 h 863"/>
                <a:gd name="T46" fmla="*/ 1603 w 3745"/>
                <a:gd name="T47" fmla="*/ 203 h 863"/>
                <a:gd name="T48" fmla="*/ 1247 w 3745"/>
                <a:gd name="T49" fmla="*/ 515 h 863"/>
                <a:gd name="T50" fmla="*/ 1374 w 3745"/>
                <a:gd name="T51" fmla="*/ 336 h 863"/>
                <a:gd name="T52" fmla="*/ 969 w 3745"/>
                <a:gd name="T53" fmla="*/ 189 h 863"/>
                <a:gd name="T54" fmla="*/ 737 w 3745"/>
                <a:gd name="T55" fmla="*/ 704 h 863"/>
                <a:gd name="T56" fmla="*/ 625 w 3745"/>
                <a:gd name="T57" fmla="*/ 488 h 863"/>
                <a:gd name="T58" fmla="*/ 816 w 3745"/>
                <a:gd name="T59" fmla="*/ 424 h 863"/>
                <a:gd name="T60" fmla="*/ 625 w 3745"/>
                <a:gd name="T61" fmla="*/ 253 h 863"/>
                <a:gd name="T62" fmla="*/ 897 w 3745"/>
                <a:gd name="T63" fmla="*/ 189 h 863"/>
                <a:gd name="T64" fmla="*/ 520 w 3745"/>
                <a:gd name="T65" fmla="*/ 590 h 863"/>
                <a:gd name="T66" fmla="*/ 1074 w 3745"/>
                <a:gd name="T67" fmla="*/ 766 h 863"/>
                <a:gd name="T68" fmla="*/ 1149 w 3745"/>
                <a:gd name="T69" fmla="*/ 253 h 863"/>
                <a:gd name="T70" fmla="*/ 1271 w 3745"/>
                <a:gd name="T71" fmla="*/ 387 h 863"/>
                <a:gd name="T72" fmla="*/ 1110 w 3745"/>
                <a:gd name="T73" fmla="*/ 461 h 863"/>
                <a:gd name="T74" fmla="*/ 1338 w 3745"/>
                <a:gd name="T75" fmla="*/ 768 h 863"/>
                <a:gd name="T76" fmla="*/ 1505 w 3745"/>
                <a:gd name="T77" fmla="*/ 729 h 863"/>
                <a:gd name="T78" fmla="*/ 1680 w 3745"/>
                <a:gd name="T79" fmla="*/ 596 h 863"/>
                <a:gd name="T80" fmla="*/ 1573 w 3745"/>
                <a:gd name="T81" fmla="*/ 533 h 863"/>
                <a:gd name="T82" fmla="*/ 1795 w 3745"/>
                <a:gd name="T83" fmla="*/ 729 h 863"/>
                <a:gd name="T84" fmla="*/ 1923 w 3745"/>
                <a:gd name="T85" fmla="*/ 768 h 863"/>
                <a:gd name="T86" fmla="*/ 1655 w 3745"/>
                <a:gd name="T87" fmla="*/ 181 h 863"/>
                <a:gd name="T88" fmla="*/ 2304 w 3745"/>
                <a:gd name="T89" fmla="*/ 530 h 863"/>
                <a:gd name="T90" fmla="*/ 2068 w 3745"/>
                <a:gd name="T91" fmla="*/ 704 h 863"/>
                <a:gd name="T92" fmla="*/ 2159 w 3745"/>
                <a:gd name="T93" fmla="*/ 253 h 863"/>
                <a:gd name="T94" fmla="*/ 2304 w 3745"/>
                <a:gd name="T95" fmla="*/ 530 h 863"/>
                <a:gd name="T96" fmla="*/ 2409 w 3745"/>
                <a:gd name="T97" fmla="*/ 432 h 863"/>
                <a:gd name="T98" fmla="*/ 2159 w 3745"/>
                <a:gd name="T99" fmla="*/ 189 h 863"/>
                <a:gd name="T100" fmla="*/ 1963 w 3745"/>
                <a:gd name="T101" fmla="*/ 709 h 863"/>
                <a:gd name="T102" fmla="*/ 2159 w 3745"/>
                <a:gd name="T103" fmla="*/ 768 h 863"/>
                <a:gd name="T104" fmla="*/ 2409 w 3745"/>
                <a:gd name="T105" fmla="*/ 530 h 863"/>
                <a:gd name="T106" fmla="*/ 2409 w 3745"/>
                <a:gd name="T107" fmla="*/ 432 h 863"/>
                <a:gd name="T108" fmla="*/ 3332 w 3745"/>
                <a:gd name="T109" fmla="*/ 190 h 863"/>
                <a:gd name="T110" fmla="*/ 2831 w 3745"/>
                <a:gd name="T111" fmla="*/ 254 h 863"/>
                <a:gd name="T112" fmla="*/ 3028 w 3745"/>
                <a:gd name="T113" fmla="*/ 710 h 863"/>
                <a:gd name="T114" fmla="*/ 3135 w 3745"/>
                <a:gd name="T115" fmla="*/ 768 h 863"/>
                <a:gd name="T116" fmla="*/ 3313 w 3745"/>
                <a:gd name="T117" fmla="*/ 254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45" h="863">
                  <a:moveTo>
                    <a:pt x="660" y="0"/>
                  </a:moveTo>
                  <a:lnTo>
                    <a:pt x="660" y="0"/>
                  </a:lnTo>
                  <a:lnTo>
                    <a:pt x="22" y="0"/>
                  </a:lnTo>
                  <a:lnTo>
                    <a:pt x="0" y="73"/>
                  </a:lnTo>
                  <a:lnTo>
                    <a:pt x="292" y="73"/>
                  </a:lnTo>
                  <a:lnTo>
                    <a:pt x="292" y="804"/>
                  </a:lnTo>
                  <a:cubicBezTo>
                    <a:pt x="292" y="843"/>
                    <a:pt x="316" y="863"/>
                    <a:pt x="360" y="863"/>
                  </a:cubicBezTo>
                  <a:lnTo>
                    <a:pt x="399" y="863"/>
                  </a:lnTo>
                  <a:lnTo>
                    <a:pt x="399" y="73"/>
                  </a:lnTo>
                  <a:lnTo>
                    <a:pt x="637" y="73"/>
                  </a:lnTo>
                  <a:lnTo>
                    <a:pt x="660" y="0"/>
                  </a:lnTo>
                  <a:lnTo>
                    <a:pt x="660" y="0"/>
                  </a:lnTo>
                  <a:close/>
                  <a:moveTo>
                    <a:pt x="2673" y="181"/>
                  </a:moveTo>
                  <a:lnTo>
                    <a:pt x="2673" y="181"/>
                  </a:lnTo>
                  <a:cubicBezTo>
                    <a:pt x="2647" y="181"/>
                    <a:pt x="2626" y="190"/>
                    <a:pt x="2621" y="203"/>
                  </a:cubicBezTo>
                  <a:lnTo>
                    <a:pt x="2408" y="768"/>
                  </a:lnTo>
                  <a:lnTo>
                    <a:pt x="2448" y="768"/>
                  </a:lnTo>
                  <a:cubicBezTo>
                    <a:pt x="2491" y="768"/>
                    <a:pt x="2509" y="764"/>
                    <a:pt x="2522" y="729"/>
                  </a:cubicBezTo>
                  <a:lnTo>
                    <a:pt x="2570" y="596"/>
                  </a:lnTo>
                  <a:lnTo>
                    <a:pt x="2698" y="596"/>
                  </a:lnTo>
                  <a:lnTo>
                    <a:pt x="2679" y="533"/>
                  </a:lnTo>
                  <a:lnTo>
                    <a:pt x="2590" y="533"/>
                  </a:lnTo>
                  <a:lnTo>
                    <a:pt x="2669" y="310"/>
                  </a:lnTo>
                  <a:lnTo>
                    <a:pt x="2812" y="729"/>
                  </a:lnTo>
                  <a:cubicBezTo>
                    <a:pt x="2824" y="764"/>
                    <a:pt x="2845" y="768"/>
                    <a:pt x="2891" y="768"/>
                  </a:cubicBezTo>
                  <a:lnTo>
                    <a:pt x="2941" y="768"/>
                  </a:lnTo>
                  <a:lnTo>
                    <a:pt x="2725" y="203"/>
                  </a:lnTo>
                  <a:cubicBezTo>
                    <a:pt x="2720" y="190"/>
                    <a:pt x="2697" y="181"/>
                    <a:pt x="2673" y="181"/>
                  </a:cubicBezTo>
                  <a:close/>
                  <a:moveTo>
                    <a:pt x="3529" y="203"/>
                  </a:moveTo>
                  <a:lnTo>
                    <a:pt x="3529" y="203"/>
                  </a:lnTo>
                  <a:cubicBezTo>
                    <a:pt x="3524" y="190"/>
                    <a:pt x="3501" y="181"/>
                    <a:pt x="3477" y="181"/>
                  </a:cubicBezTo>
                  <a:cubicBezTo>
                    <a:pt x="3451" y="181"/>
                    <a:pt x="3430" y="190"/>
                    <a:pt x="3425" y="203"/>
                  </a:cubicBezTo>
                  <a:lnTo>
                    <a:pt x="3212" y="768"/>
                  </a:lnTo>
                  <a:lnTo>
                    <a:pt x="3252" y="768"/>
                  </a:lnTo>
                  <a:cubicBezTo>
                    <a:pt x="3294" y="768"/>
                    <a:pt x="3313" y="764"/>
                    <a:pt x="3326" y="729"/>
                  </a:cubicBezTo>
                  <a:lnTo>
                    <a:pt x="3374" y="596"/>
                  </a:lnTo>
                  <a:lnTo>
                    <a:pt x="3502" y="596"/>
                  </a:lnTo>
                  <a:lnTo>
                    <a:pt x="3483" y="533"/>
                  </a:lnTo>
                  <a:lnTo>
                    <a:pt x="3394" y="533"/>
                  </a:lnTo>
                  <a:lnTo>
                    <a:pt x="3473" y="310"/>
                  </a:lnTo>
                  <a:lnTo>
                    <a:pt x="3616" y="729"/>
                  </a:lnTo>
                  <a:cubicBezTo>
                    <a:pt x="3628" y="764"/>
                    <a:pt x="3649" y="768"/>
                    <a:pt x="3695" y="768"/>
                  </a:cubicBezTo>
                  <a:lnTo>
                    <a:pt x="3745" y="768"/>
                  </a:lnTo>
                  <a:lnTo>
                    <a:pt x="3529" y="203"/>
                  </a:lnTo>
                  <a:lnTo>
                    <a:pt x="3529" y="203"/>
                  </a:lnTo>
                  <a:close/>
                  <a:moveTo>
                    <a:pt x="1655" y="181"/>
                  </a:moveTo>
                  <a:lnTo>
                    <a:pt x="1655" y="181"/>
                  </a:lnTo>
                  <a:cubicBezTo>
                    <a:pt x="1630" y="181"/>
                    <a:pt x="1608" y="190"/>
                    <a:pt x="1603" y="203"/>
                  </a:cubicBezTo>
                  <a:lnTo>
                    <a:pt x="1399" y="746"/>
                  </a:lnTo>
                  <a:lnTo>
                    <a:pt x="1247" y="515"/>
                  </a:lnTo>
                  <a:cubicBezTo>
                    <a:pt x="1327" y="501"/>
                    <a:pt x="1374" y="459"/>
                    <a:pt x="1374" y="387"/>
                  </a:cubicBezTo>
                  <a:lnTo>
                    <a:pt x="1374" y="336"/>
                  </a:lnTo>
                  <a:cubicBezTo>
                    <a:pt x="1374" y="232"/>
                    <a:pt x="1277" y="189"/>
                    <a:pt x="1149" y="189"/>
                  </a:cubicBezTo>
                  <a:lnTo>
                    <a:pt x="969" y="189"/>
                  </a:lnTo>
                  <a:lnTo>
                    <a:pt x="969" y="704"/>
                  </a:lnTo>
                  <a:lnTo>
                    <a:pt x="737" y="704"/>
                  </a:lnTo>
                  <a:cubicBezTo>
                    <a:pt x="646" y="704"/>
                    <a:pt x="625" y="684"/>
                    <a:pt x="625" y="590"/>
                  </a:cubicBezTo>
                  <a:lnTo>
                    <a:pt x="625" y="488"/>
                  </a:lnTo>
                  <a:lnTo>
                    <a:pt x="797" y="488"/>
                  </a:lnTo>
                  <a:lnTo>
                    <a:pt x="816" y="424"/>
                  </a:lnTo>
                  <a:lnTo>
                    <a:pt x="625" y="424"/>
                  </a:lnTo>
                  <a:lnTo>
                    <a:pt x="625" y="253"/>
                  </a:lnTo>
                  <a:lnTo>
                    <a:pt x="878" y="253"/>
                  </a:lnTo>
                  <a:lnTo>
                    <a:pt x="897" y="189"/>
                  </a:lnTo>
                  <a:lnTo>
                    <a:pt x="520" y="189"/>
                  </a:lnTo>
                  <a:lnTo>
                    <a:pt x="520" y="590"/>
                  </a:lnTo>
                  <a:cubicBezTo>
                    <a:pt x="520" y="724"/>
                    <a:pt x="552" y="768"/>
                    <a:pt x="735" y="768"/>
                  </a:cubicBezTo>
                  <a:lnTo>
                    <a:pt x="1074" y="766"/>
                  </a:lnTo>
                  <a:lnTo>
                    <a:pt x="1074" y="253"/>
                  </a:lnTo>
                  <a:lnTo>
                    <a:pt x="1149" y="253"/>
                  </a:lnTo>
                  <a:cubicBezTo>
                    <a:pt x="1230" y="253"/>
                    <a:pt x="1271" y="282"/>
                    <a:pt x="1271" y="337"/>
                  </a:cubicBezTo>
                  <a:lnTo>
                    <a:pt x="1271" y="387"/>
                  </a:lnTo>
                  <a:cubicBezTo>
                    <a:pt x="1271" y="443"/>
                    <a:pt x="1220" y="461"/>
                    <a:pt x="1157" y="461"/>
                  </a:cubicBezTo>
                  <a:lnTo>
                    <a:pt x="1110" y="461"/>
                  </a:lnTo>
                  <a:lnTo>
                    <a:pt x="1269" y="733"/>
                  </a:lnTo>
                  <a:cubicBezTo>
                    <a:pt x="1287" y="765"/>
                    <a:pt x="1296" y="768"/>
                    <a:pt x="1338" y="768"/>
                  </a:cubicBezTo>
                  <a:lnTo>
                    <a:pt x="1430" y="768"/>
                  </a:lnTo>
                  <a:cubicBezTo>
                    <a:pt x="1473" y="768"/>
                    <a:pt x="1492" y="764"/>
                    <a:pt x="1505" y="729"/>
                  </a:cubicBezTo>
                  <a:lnTo>
                    <a:pt x="1552" y="596"/>
                  </a:lnTo>
                  <a:lnTo>
                    <a:pt x="1680" y="596"/>
                  </a:lnTo>
                  <a:lnTo>
                    <a:pt x="1661" y="533"/>
                  </a:lnTo>
                  <a:lnTo>
                    <a:pt x="1573" y="533"/>
                  </a:lnTo>
                  <a:lnTo>
                    <a:pt x="1652" y="310"/>
                  </a:lnTo>
                  <a:lnTo>
                    <a:pt x="1795" y="729"/>
                  </a:lnTo>
                  <a:cubicBezTo>
                    <a:pt x="1807" y="764"/>
                    <a:pt x="1827" y="768"/>
                    <a:pt x="1873" y="768"/>
                  </a:cubicBezTo>
                  <a:lnTo>
                    <a:pt x="1923" y="768"/>
                  </a:lnTo>
                  <a:lnTo>
                    <a:pt x="1707" y="203"/>
                  </a:lnTo>
                  <a:cubicBezTo>
                    <a:pt x="1702" y="190"/>
                    <a:pt x="1679" y="181"/>
                    <a:pt x="1655" y="181"/>
                  </a:cubicBezTo>
                  <a:close/>
                  <a:moveTo>
                    <a:pt x="2304" y="530"/>
                  </a:moveTo>
                  <a:lnTo>
                    <a:pt x="2304" y="530"/>
                  </a:lnTo>
                  <a:cubicBezTo>
                    <a:pt x="2304" y="647"/>
                    <a:pt x="2266" y="704"/>
                    <a:pt x="2162" y="704"/>
                  </a:cubicBezTo>
                  <a:lnTo>
                    <a:pt x="2068" y="704"/>
                  </a:lnTo>
                  <a:lnTo>
                    <a:pt x="2068" y="253"/>
                  </a:lnTo>
                  <a:lnTo>
                    <a:pt x="2159" y="253"/>
                  </a:lnTo>
                  <a:cubicBezTo>
                    <a:pt x="2266" y="253"/>
                    <a:pt x="2304" y="316"/>
                    <a:pt x="2304" y="433"/>
                  </a:cubicBezTo>
                  <a:lnTo>
                    <a:pt x="2304" y="530"/>
                  </a:lnTo>
                  <a:lnTo>
                    <a:pt x="2304" y="530"/>
                  </a:lnTo>
                  <a:close/>
                  <a:moveTo>
                    <a:pt x="2409" y="432"/>
                  </a:moveTo>
                  <a:lnTo>
                    <a:pt x="2409" y="432"/>
                  </a:lnTo>
                  <a:cubicBezTo>
                    <a:pt x="2409" y="270"/>
                    <a:pt x="2326" y="189"/>
                    <a:pt x="2159" y="189"/>
                  </a:cubicBezTo>
                  <a:lnTo>
                    <a:pt x="1963" y="189"/>
                  </a:lnTo>
                  <a:lnTo>
                    <a:pt x="1963" y="709"/>
                  </a:lnTo>
                  <a:cubicBezTo>
                    <a:pt x="1963" y="748"/>
                    <a:pt x="1984" y="768"/>
                    <a:pt x="2029" y="768"/>
                  </a:cubicBezTo>
                  <a:lnTo>
                    <a:pt x="2159" y="768"/>
                  </a:lnTo>
                  <a:lnTo>
                    <a:pt x="2180" y="767"/>
                  </a:lnTo>
                  <a:cubicBezTo>
                    <a:pt x="2337" y="761"/>
                    <a:pt x="2409" y="693"/>
                    <a:pt x="2409" y="530"/>
                  </a:cubicBezTo>
                  <a:lnTo>
                    <a:pt x="2409" y="432"/>
                  </a:lnTo>
                  <a:lnTo>
                    <a:pt x="2409" y="432"/>
                  </a:lnTo>
                  <a:close/>
                  <a:moveTo>
                    <a:pt x="3332" y="190"/>
                  </a:moveTo>
                  <a:lnTo>
                    <a:pt x="3332" y="190"/>
                  </a:lnTo>
                  <a:lnTo>
                    <a:pt x="2851" y="190"/>
                  </a:lnTo>
                  <a:lnTo>
                    <a:pt x="2831" y="254"/>
                  </a:lnTo>
                  <a:lnTo>
                    <a:pt x="3028" y="254"/>
                  </a:lnTo>
                  <a:lnTo>
                    <a:pt x="3028" y="710"/>
                  </a:lnTo>
                  <a:cubicBezTo>
                    <a:pt x="3028" y="749"/>
                    <a:pt x="3052" y="768"/>
                    <a:pt x="3096" y="768"/>
                  </a:cubicBezTo>
                  <a:lnTo>
                    <a:pt x="3135" y="768"/>
                  </a:lnTo>
                  <a:lnTo>
                    <a:pt x="3135" y="254"/>
                  </a:lnTo>
                  <a:lnTo>
                    <a:pt x="3313" y="254"/>
                  </a:lnTo>
                  <a:lnTo>
                    <a:pt x="3332" y="19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1" name="Freeform 6"/>
            <p:cNvSpPr>
              <a:spLocks noEditPoints="1"/>
            </p:cNvSpPr>
            <p:nvPr userDrawn="1"/>
          </p:nvSpPr>
          <p:spPr bwMode="auto">
            <a:xfrm>
              <a:off x="5464" y="4197"/>
              <a:ext cx="8" cy="9"/>
            </a:xfrm>
            <a:custGeom>
              <a:avLst/>
              <a:gdLst>
                <a:gd name="T0" fmla="*/ 59 w 99"/>
                <a:gd name="T1" fmla="*/ 30 h 98"/>
                <a:gd name="T2" fmla="*/ 59 w 99"/>
                <a:gd name="T3" fmla="*/ 30 h 98"/>
                <a:gd name="T4" fmla="*/ 47 w 99"/>
                <a:gd name="T5" fmla="*/ 28 h 98"/>
                <a:gd name="T6" fmla="*/ 39 w 99"/>
                <a:gd name="T7" fmla="*/ 28 h 98"/>
                <a:gd name="T8" fmla="*/ 39 w 99"/>
                <a:gd name="T9" fmla="*/ 48 h 98"/>
                <a:gd name="T10" fmla="*/ 48 w 99"/>
                <a:gd name="T11" fmla="*/ 48 h 98"/>
                <a:gd name="T12" fmla="*/ 57 w 99"/>
                <a:gd name="T13" fmla="*/ 46 h 98"/>
                <a:gd name="T14" fmla="*/ 63 w 99"/>
                <a:gd name="T15" fmla="*/ 38 h 98"/>
                <a:gd name="T16" fmla="*/ 59 w 99"/>
                <a:gd name="T17" fmla="*/ 30 h 98"/>
                <a:gd name="T18" fmla="*/ 49 w 99"/>
                <a:gd name="T19" fmla="*/ 22 h 98"/>
                <a:gd name="T20" fmla="*/ 49 w 99"/>
                <a:gd name="T21" fmla="*/ 22 h 98"/>
                <a:gd name="T22" fmla="*/ 63 w 99"/>
                <a:gd name="T23" fmla="*/ 23 h 98"/>
                <a:gd name="T24" fmla="*/ 72 w 99"/>
                <a:gd name="T25" fmla="*/ 37 h 98"/>
                <a:gd name="T26" fmla="*/ 66 w 99"/>
                <a:gd name="T27" fmla="*/ 48 h 98"/>
                <a:gd name="T28" fmla="*/ 59 w 99"/>
                <a:gd name="T29" fmla="*/ 51 h 98"/>
                <a:gd name="T30" fmla="*/ 68 w 99"/>
                <a:gd name="T31" fmla="*/ 56 h 98"/>
                <a:gd name="T32" fmla="*/ 71 w 99"/>
                <a:gd name="T33" fmla="*/ 64 h 98"/>
                <a:gd name="T34" fmla="*/ 71 w 99"/>
                <a:gd name="T35" fmla="*/ 68 h 98"/>
                <a:gd name="T36" fmla="*/ 71 w 99"/>
                <a:gd name="T37" fmla="*/ 72 h 98"/>
                <a:gd name="T38" fmla="*/ 72 w 99"/>
                <a:gd name="T39" fmla="*/ 75 h 98"/>
                <a:gd name="T40" fmla="*/ 72 w 99"/>
                <a:gd name="T41" fmla="*/ 76 h 98"/>
                <a:gd name="T42" fmla="*/ 63 w 99"/>
                <a:gd name="T43" fmla="*/ 76 h 98"/>
                <a:gd name="T44" fmla="*/ 63 w 99"/>
                <a:gd name="T45" fmla="*/ 75 h 98"/>
                <a:gd name="T46" fmla="*/ 63 w 99"/>
                <a:gd name="T47" fmla="*/ 75 h 98"/>
                <a:gd name="T48" fmla="*/ 62 w 99"/>
                <a:gd name="T49" fmla="*/ 73 h 98"/>
                <a:gd name="T50" fmla="*/ 62 w 99"/>
                <a:gd name="T51" fmla="*/ 69 h 98"/>
                <a:gd name="T52" fmla="*/ 57 w 99"/>
                <a:gd name="T53" fmla="*/ 56 h 98"/>
                <a:gd name="T54" fmla="*/ 47 w 99"/>
                <a:gd name="T55" fmla="*/ 54 h 98"/>
                <a:gd name="T56" fmla="*/ 39 w 99"/>
                <a:gd name="T57" fmla="*/ 54 h 98"/>
                <a:gd name="T58" fmla="*/ 39 w 99"/>
                <a:gd name="T59" fmla="*/ 76 h 98"/>
                <a:gd name="T60" fmla="*/ 30 w 99"/>
                <a:gd name="T61" fmla="*/ 76 h 98"/>
                <a:gd name="T62" fmla="*/ 30 w 99"/>
                <a:gd name="T63" fmla="*/ 22 h 98"/>
                <a:gd name="T64" fmla="*/ 49 w 99"/>
                <a:gd name="T65" fmla="*/ 22 h 98"/>
                <a:gd name="T66" fmla="*/ 49 w 99"/>
                <a:gd name="T67" fmla="*/ 22 h 98"/>
                <a:gd name="T68" fmla="*/ 20 w 99"/>
                <a:gd name="T69" fmla="*/ 19 h 98"/>
                <a:gd name="T70" fmla="*/ 20 w 99"/>
                <a:gd name="T71" fmla="*/ 19 h 98"/>
                <a:gd name="T72" fmla="*/ 7 w 99"/>
                <a:gd name="T73" fmla="*/ 49 h 98"/>
                <a:gd name="T74" fmla="*/ 20 w 99"/>
                <a:gd name="T75" fmla="*/ 79 h 98"/>
                <a:gd name="T76" fmla="*/ 50 w 99"/>
                <a:gd name="T77" fmla="*/ 92 h 98"/>
                <a:gd name="T78" fmla="*/ 80 w 99"/>
                <a:gd name="T79" fmla="*/ 79 h 98"/>
                <a:gd name="T80" fmla="*/ 92 w 99"/>
                <a:gd name="T81" fmla="*/ 49 h 98"/>
                <a:gd name="T82" fmla="*/ 80 w 99"/>
                <a:gd name="T83" fmla="*/ 19 h 98"/>
                <a:gd name="T84" fmla="*/ 50 w 99"/>
                <a:gd name="T85" fmla="*/ 6 h 98"/>
                <a:gd name="T86" fmla="*/ 20 w 99"/>
                <a:gd name="T87" fmla="*/ 19 h 98"/>
                <a:gd name="T88" fmla="*/ 85 w 99"/>
                <a:gd name="T89" fmla="*/ 84 h 98"/>
                <a:gd name="T90" fmla="*/ 85 w 99"/>
                <a:gd name="T91" fmla="*/ 84 h 98"/>
                <a:gd name="T92" fmla="*/ 50 w 99"/>
                <a:gd name="T93" fmla="*/ 98 h 98"/>
                <a:gd name="T94" fmla="*/ 15 w 99"/>
                <a:gd name="T95" fmla="*/ 84 h 98"/>
                <a:gd name="T96" fmla="*/ 0 w 99"/>
                <a:gd name="T97" fmla="*/ 49 h 98"/>
                <a:gd name="T98" fmla="*/ 15 w 99"/>
                <a:gd name="T99" fmla="*/ 14 h 98"/>
                <a:gd name="T100" fmla="*/ 50 w 99"/>
                <a:gd name="T101" fmla="*/ 0 h 98"/>
                <a:gd name="T102" fmla="*/ 85 w 99"/>
                <a:gd name="T103" fmla="*/ 14 h 98"/>
                <a:gd name="T104" fmla="*/ 99 w 99"/>
                <a:gd name="T105" fmla="*/ 49 h 98"/>
                <a:gd name="T106" fmla="*/ 85 w 99"/>
                <a:gd name="T107" fmla="*/ 8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98">
                  <a:moveTo>
                    <a:pt x="59" y="30"/>
                  </a:moveTo>
                  <a:lnTo>
                    <a:pt x="59" y="30"/>
                  </a:lnTo>
                  <a:cubicBezTo>
                    <a:pt x="57" y="29"/>
                    <a:pt x="53" y="28"/>
                    <a:pt x="47" y="28"/>
                  </a:cubicBezTo>
                  <a:lnTo>
                    <a:pt x="39" y="28"/>
                  </a:lnTo>
                  <a:lnTo>
                    <a:pt x="39" y="48"/>
                  </a:lnTo>
                  <a:lnTo>
                    <a:pt x="48" y="48"/>
                  </a:lnTo>
                  <a:cubicBezTo>
                    <a:pt x="52" y="48"/>
                    <a:pt x="55" y="47"/>
                    <a:pt x="57" y="46"/>
                  </a:cubicBezTo>
                  <a:cubicBezTo>
                    <a:pt x="61" y="45"/>
                    <a:pt x="63" y="42"/>
                    <a:pt x="63" y="38"/>
                  </a:cubicBezTo>
                  <a:cubicBezTo>
                    <a:pt x="63" y="34"/>
                    <a:pt x="61" y="31"/>
                    <a:pt x="59" y="30"/>
                  </a:cubicBezTo>
                  <a:close/>
                  <a:moveTo>
                    <a:pt x="49" y="22"/>
                  </a:moveTo>
                  <a:lnTo>
                    <a:pt x="49" y="22"/>
                  </a:lnTo>
                  <a:cubicBezTo>
                    <a:pt x="55" y="22"/>
                    <a:pt x="60" y="22"/>
                    <a:pt x="63" y="23"/>
                  </a:cubicBezTo>
                  <a:cubicBezTo>
                    <a:pt x="69" y="26"/>
                    <a:pt x="72" y="30"/>
                    <a:pt x="72" y="37"/>
                  </a:cubicBezTo>
                  <a:cubicBezTo>
                    <a:pt x="72" y="42"/>
                    <a:pt x="70" y="46"/>
                    <a:pt x="66" y="48"/>
                  </a:cubicBezTo>
                  <a:cubicBezTo>
                    <a:pt x="65" y="49"/>
                    <a:pt x="62" y="50"/>
                    <a:pt x="59" y="51"/>
                  </a:cubicBezTo>
                  <a:cubicBezTo>
                    <a:pt x="63" y="51"/>
                    <a:pt x="66" y="53"/>
                    <a:pt x="68" y="56"/>
                  </a:cubicBezTo>
                  <a:cubicBezTo>
                    <a:pt x="70" y="59"/>
                    <a:pt x="71" y="62"/>
                    <a:pt x="71" y="64"/>
                  </a:cubicBezTo>
                  <a:lnTo>
                    <a:pt x="71" y="68"/>
                  </a:lnTo>
                  <a:cubicBezTo>
                    <a:pt x="71" y="69"/>
                    <a:pt x="71" y="71"/>
                    <a:pt x="71" y="72"/>
                  </a:cubicBezTo>
                  <a:cubicBezTo>
                    <a:pt x="71" y="74"/>
                    <a:pt x="71" y="75"/>
                    <a:pt x="72" y="75"/>
                  </a:cubicBezTo>
                  <a:lnTo>
                    <a:pt x="72" y="76"/>
                  </a:lnTo>
                  <a:lnTo>
                    <a:pt x="63" y="76"/>
                  </a:lnTo>
                  <a:cubicBezTo>
                    <a:pt x="63" y="76"/>
                    <a:pt x="63" y="75"/>
                    <a:pt x="63" y="75"/>
                  </a:cubicBezTo>
                  <a:cubicBezTo>
                    <a:pt x="63" y="75"/>
                    <a:pt x="63" y="75"/>
                    <a:pt x="63" y="75"/>
                  </a:cubicBezTo>
                  <a:lnTo>
                    <a:pt x="62" y="73"/>
                  </a:lnTo>
                  <a:lnTo>
                    <a:pt x="62" y="69"/>
                  </a:lnTo>
                  <a:cubicBezTo>
                    <a:pt x="62" y="62"/>
                    <a:pt x="61" y="58"/>
                    <a:pt x="57" y="56"/>
                  </a:cubicBezTo>
                  <a:cubicBezTo>
                    <a:pt x="55" y="55"/>
                    <a:pt x="52" y="54"/>
                    <a:pt x="47" y="54"/>
                  </a:cubicBezTo>
                  <a:lnTo>
                    <a:pt x="39" y="54"/>
                  </a:lnTo>
                  <a:lnTo>
                    <a:pt x="39" y="76"/>
                  </a:lnTo>
                  <a:lnTo>
                    <a:pt x="30" y="76"/>
                  </a:lnTo>
                  <a:lnTo>
                    <a:pt x="30" y="22"/>
                  </a:lnTo>
                  <a:lnTo>
                    <a:pt x="49" y="22"/>
                  </a:lnTo>
                  <a:lnTo>
                    <a:pt x="49" y="22"/>
                  </a:lnTo>
                  <a:close/>
                  <a:moveTo>
                    <a:pt x="20" y="19"/>
                  </a:moveTo>
                  <a:lnTo>
                    <a:pt x="20" y="19"/>
                  </a:lnTo>
                  <a:cubicBezTo>
                    <a:pt x="11" y="27"/>
                    <a:pt x="7" y="37"/>
                    <a:pt x="7" y="49"/>
                  </a:cubicBezTo>
                  <a:cubicBezTo>
                    <a:pt x="7" y="61"/>
                    <a:pt x="11" y="71"/>
                    <a:pt x="20" y="79"/>
                  </a:cubicBezTo>
                  <a:cubicBezTo>
                    <a:pt x="28" y="87"/>
                    <a:pt x="38" y="92"/>
                    <a:pt x="50" y="92"/>
                  </a:cubicBezTo>
                  <a:cubicBezTo>
                    <a:pt x="61" y="92"/>
                    <a:pt x="71" y="87"/>
                    <a:pt x="80" y="79"/>
                  </a:cubicBezTo>
                  <a:cubicBezTo>
                    <a:pt x="88" y="71"/>
                    <a:pt x="92" y="61"/>
                    <a:pt x="92" y="49"/>
                  </a:cubicBezTo>
                  <a:cubicBezTo>
                    <a:pt x="92" y="37"/>
                    <a:pt x="88" y="27"/>
                    <a:pt x="80" y="19"/>
                  </a:cubicBezTo>
                  <a:cubicBezTo>
                    <a:pt x="71" y="10"/>
                    <a:pt x="61" y="6"/>
                    <a:pt x="50" y="6"/>
                  </a:cubicBezTo>
                  <a:cubicBezTo>
                    <a:pt x="38" y="6"/>
                    <a:pt x="28" y="10"/>
                    <a:pt x="20" y="19"/>
                  </a:cubicBezTo>
                  <a:close/>
                  <a:moveTo>
                    <a:pt x="85" y="84"/>
                  </a:moveTo>
                  <a:lnTo>
                    <a:pt x="85" y="84"/>
                  </a:lnTo>
                  <a:cubicBezTo>
                    <a:pt x="75" y="94"/>
                    <a:pt x="63" y="98"/>
                    <a:pt x="50" y="98"/>
                  </a:cubicBezTo>
                  <a:cubicBezTo>
                    <a:pt x="36" y="98"/>
                    <a:pt x="24" y="94"/>
                    <a:pt x="15" y="84"/>
                  </a:cubicBezTo>
                  <a:cubicBezTo>
                    <a:pt x="5" y="74"/>
                    <a:pt x="0" y="63"/>
                    <a:pt x="0" y="49"/>
                  </a:cubicBezTo>
                  <a:cubicBezTo>
                    <a:pt x="0" y="35"/>
                    <a:pt x="5" y="24"/>
                    <a:pt x="15" y="14"/>
                  </a:cubicBezTo>
                  <a:cubicBezTo>
                    <a:pt x="24" y="4"/>
                    <a:pt x="36" y="0"/>
                    <a:pt x="50" y="0"/>
                  </a:cubicBezTo>
                  <a:cubicBezTo>
                    <a:pt x="63" y="0"/>
                    <a:pt x="75" y="4"/>
                    <a:pt x="85" y="14"/>
                  </a:cubicBezTo>
                  <a:cubicBezTo>
                    <a:pt x="94" y="24"/>
                    <a:pt x="99" y="35"/>
                    <a:pt x="99" y="49"/>
                  </a:cubicBezTo>
                  <a:cubicBezTo>
                    <a:pt x="99" y="63"/>
                    <a:pt x="94" y="74"/>
                    <a:pt x="85" y="8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13" name="Footer Placeholder 5"/>
          <p:cNvSpPr>
            <a:spLocks noGrp="1"/>
          </p:cNvSpPr>
          <p:nvPr>
            <p:ph type="ftr" sz="quarter" idx="4"/>
          </p:nvPr>
        </p:nvSpPr>
        <p:spPr>
          <a:xfrm>
            <a:off x="457200" y="8743301"/>
            <a:ext cx="2971800" cy="107722"/>
          </a:xfrm>
          <a:prstGeom prst="rect">
            <a:avLst/>
          </a:prstGeom>
        </p:spPr>
        <p:txBody>
          <a:bodyPr vert="horz" wrap="square" lIns="0" tIns="0" rIns="0" bIns="0" rtlCol="0" anchor="ctr">
            <a:spAutoFit/>
          </a:bodyPr>
          <a:lstStyle>
            <a:lvl1pPr>
              <a:defRPr lang="en-US" sz="700" smtClean="0">
                <a:solidFill>
                  <a:schemeClr val="bg2"/>
                </a:solidFill>
              </a:defRPr>
            </a:lvl1pPr>
          </a:lstStyle>
          <a:p>
            <a:r>
              <a:rPr lang="en-US"/>
              <a:t>© 2016 Teradata</a:t>
            </a:r>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dt="0"/>
  <p:notesStyle>
    <a:lvl1pPr marL="173038" indent="-173038" algn="l" defTabSz="914400" rtl="0" eaLnBrk="1" latinLnBrk="0" hangingPunct="1">
      <a:lnSpc>
        <a:spcPct val="95000"/>
      </a:lnSpc>
      <a:spcBef>
        <a:spcPts val="400"/>
      </a:spcBef>
      <a:buFont typeface="Arial" panose="020B0604020202020204" pitchFamily="34" charset="0"/>
      <a:buChar char="•"/>
      <a:defRPr sz="1200" kern="1200">
        <a:solidFill>
          <a:schemeClr val="tx1"/>
        </a:solidFill>
        <a:latin typeface="+mn-lt"/>
        <a:ea typeface="+mn-ea"/>
        <a:cs typeface="+mn-cs"/>
      </a:defRPr>
    </a:lvl1pPr>
    <a:lvl2pPr marL="284163" indent="-111125" algn="l" defTabSz="914400" rtl="0" eaLnBrk="1" latinLnBrk="0" hangingPunct="1">
      <a:lnSpc>
        <a:spcPct val="85000"/>
      </a:lnSpc>
      <a:spcBef>
        <a:spcPts val="100"/>
      </a:spcBef>
      <a:buFont typeface="Arial" panose="020B0604020202020204" pitchFamily="34" charset="0"/>
      <a:buChar char="•"/>
      <a:defRPr sz="1200" kern="1200">
        <a:solidFill>
          <a:schemeClr val="tx1"/>
        </a:solidFill>
        <a:latin typeface="+mn-lt"/>
        <a:ea typeface="+mn-ea"/>
        <a:cs typeface="+mn-cs"/>
      </a:defRPr>
    </a:lvl2pPr>
    <a:lvl3pPr marL="401638" indent="-117475" algn="l" defTabSz="914400" rtl="0" eaLnBrk="1" latinLnBrk="0" hangingPunct="1">
      <a:lnSpc>
        <a:spcPct val="85000"/>
      </a:lnSpc>
      <a:spcBef>
        <a:spcPts val="100"/>
      </a:spcBef>
      <a:buFont typeface="Arial" panose="020B0604020202020204" pitchFamily="34" charset="0"/>
      <a:buChar char="•"/>
      <a:defRPr sz="1200" kern="1200">
        <a:solidFill>
          <a:schemeClr val="tx1"/>
        </a:solidFill>
        <a:latin typeface="+mn-lt"/>
        <a:ea typeface="+mn-ea"/>
        <a:cs typeface="+mn-cs"/>
      </a:defRPr>
    </a:lvl3pPr>
    <a:lvl4pPr marL="512763" indent="-111125" algn="l" defTabSz="914400" rtl="0" eaLnBrk="1" latinLnBrk="0" hangingPunct="1">
      <a:lnSpc>
        <a:spcPct val="85000"/>
      </a:lnSpc>
      <a:spcBef>
        <a:spcPts val="100"/>
      </a:spcBef>
      <a:buFont typeface="Arial" panose="020B0604020202020204" pitchFamily="34" charset="0"/>
      <a:buChar char="•"/>
      <a:defRPr sz="1200" kern="1200">
        <a:solidFill>
          <a:schemeClr val="tx1"/>
        </a:solidFill>
        <a:latin typeface="+mn-lt"/>
        <a:ea typeface="+mn-ea"/>
        <a:cs typeface="+mn-cs"/>
      </a:defRPr>
    </a:lvl4pPr>
    <a:lvl5pPr marL="630238" indent="-117475" algn="l" defTabSz="914400" rtl="0" eaLnBrk="1" latinLnBrk="0" hangingPunct="1">
      <a:lnSpc>
        <a:spcPct val="85000"/>
      </a:lnSpc>
      <a:spcBef>
        <a:spcPts val="100"/>
      </a:spcBef>
      <a:buFont typeface="Arial" panose="020B0604020202020204" pitchFamily="34" charset="0"/>
      <a:buChar char="•"/>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we will cover a few fundamentals from Deep</a:t>
            </a:r>
            <a:r>
              <a:rPr lang="en-US" baseline="0" dirty="0" smtClean="0"/>
              <a:t> Learning approaches and how they apply to Wide &amp; Deep and the recommendations engine use cases in particular.</a:t>
            </a:r>
            <a:endParaRPr lang="en-US" dirty="0"/>
          </a:p>
        </p:txBody>
      </p:sp>
      <p:sp>
        <p:nvSpPr>
          <p:cNvPr id="4" name="Footer Placeholder 3"/>
          <p:cNvSpPr>
            <a:spLocks noGrp="1"/>
          </p:cNvSpPr>
          <p:nvPr>
            <p:ph type="ftr" sz="quarter" idx="10"/>
          </p:nvPr>
        </p:nvSpPr>
        <p:spPr/>
        <p:txBody>
          <a:bodyPr/>
          <a:lstStyle/>
          <a:p>
            <a:r>
              <a:rPr lang="en-US"/>
              <a:t>© 2016 Teradata</a:t>
            </a:r>
          </a:p>
        </p:txBody>
      </p:sp>
    </p:spTree>
    <p:extLst>
      <p:ext uri="{BB962C8B-B14F-4D97-AF65-F5344CB8AC3E}">
        <p14:creationId xmlns:p14="http://schemas.microsoft.com/office/powerpoint/2010/main" val="7718920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In many cases the logit</a:t>
            </a:r>
            <a:r>
              <a:rPr lang="en-US" sz="1200" kern="1200" baseline="0" dirty="0" smtClean="0">
                <a:solidFill>
                  <a:schemeClr val="tx1"/>
                </a:solidFill>
                <a:effectLst/>
                <a:latin typeface="+mn-lt"/>
                <a:ea typeface="+mn-ea"/>
                <a:cs typeface="+mn-cs"/>
              </a:rPr>
              <a:t> also includes a bias, which is a constant, which is not shown in the formula.  The logit is then passed through a function (f) to produce the </a:t>
            </a:r>
            <a:r>
              <a:rPr lang="en-US" sz="1200" kern="1200" baseline="0" dirty="0" err="1" smtClean="0">
                <a:solidFill>
                  <a:schemeClr val="tx1"/>
                </a:solidFill>
                <a:effectLst/>
                <a:latin typeface="+mn-lt"/>
                <a:ea typeface="+mn-ea"/>
                <a:cs typeface="+mn-cs"/>
              </a:rPr>
              <a:t>couput</a:t>
            </a:r>
            <a:r>
              <a:rPr lang="en-US" sz="1200" kern="1200" baseline="0" dirty="0" smtClean="0">
                <a:solidFill>
                  <a:schemeClr val="tx1"/>
                </a:solidFill>
                <a:effectLst/>
                <a:latin typeface="+mn-lt"/>
                <a:ea typeface="+mn-ea"/>
                <a:cs typeface="+mn-cs"/>
              </a:rPr>
              <a:t>.  This output can then be transmitted to other neurons.</a:t>
            </a: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524327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By re-expressing the functionality of our neuron in vector form, it is more useful.  Let’s reformulate</a:t>
            </a:r>
            <a:r>
              <a:rPr lang="en-US" sz="1200" kern="1200" baseline="0" dirty="0" smtClean="0">
                <a:solidFill>
                  <a:schemeClr val="tx1"/>
                </a:solidFill>
                <a:effectLst/>
                <a:latin typeface="+mn-lt"/>
                <a:ea typeface="+mn-ea"/>
                <a:cs typeface="+mn-cs"/>
              </a:rPr>
              <a:t> the inputs as a vector x and above and the weights of the neuron as the vector w.  Then we can express the output of the </a:t>
            </a:r>
            <a:r>
              <a:rPr lang="en-US" sz="1200" kern="1200" baseline="0" dirty="0" err="1" smtClean="0">
                <a:solidFill>
                  <a:schemeClr val="tx1"/>
                </a:solidFill>
                <a:effectLst/>
                <a:latin typeface="+mn-lt"/>
                <a:ea typeface="+mn-ea"/>
                <a:cs typeface="+mn-cs"/>
              </a:rPr>
              <a:t>nuron</a:t>
            </a:r>
            <a:r>
              <a:rPr lang="en-US" sz="1200" kern="1200" baseline="0" dirty="0" smtClean="0">
                <a:solidFill>
                  <a:schemeClr val="tx1"/>
                </a:solidFill>
                <a:effectLst/>
                <a:latin typeface="+mn-lt"/>
                <a:ea typeface="+mn-ea"/>
                <a:cs typeface="+mn-cs"/>
              </a:rPr>
              <a:t> as y = f(x .  w + b) where b is the bias term.  In other words, we can compute the output by performing the dot product of the input and weight vectors, adding in the bias term to produce the logit, and then apply the transformation function.  While this may seem trivial, thinking about our neurons ad a series of vector manipulations will be crucial to how we implement them.</a:t>
            </a: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567468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Although</a:t>
            </a:r>
            <a:r>
              <a:rPr lang="en-US" sz="1200" kern="1200" baseline="0" dirty="0" smtClean="0">
                <a:solidFill>
                  <a:schemeClr val="tx1"/>
                </a:solidFill>
                <a:effectLst/>
                <a:latin typeface="+mn-lt"/>
                <a:ea typeface="+mn-ea"/>
                <a:cs typeface="+mn-cs"/>
              </a:rPr>
              <a:t> single neurons are more powerful than linear </a:t>
            </a:r>
            <a:r>
              <a:rPr lang="en-US" sz="1200" kern="1200" baseline="0" dirty="0" err="1" smtClean="0">
                <a:solidFill>
                  <a:schemeClr val="tx1"/>
                </a:solidFill>
                <a:effectLst/>
                <a:latin typeface="+mn-lt"/>
                <a:ea typeface="+mn-ea"/>
                <a:cs typeface="+mn-cs"/>
              </a:rPr>
              <a:t>perceptrons</a:t>
            </a:r>
            <a:r>
              <a:rPr lang="en-US" sz="1200" kern="1200" baseline="0" dirty="0" smtClean="0">
                <a:solidFill>
                  <a:schemeClr val="tx1"/>
                </a:solidFill>
                <a:effectLst/>
                <a:latin typeface="+mn-lt"/>
                <a:ea typeface="+mn-ea"/>
                <a:cs typeface="+mn-cs"/>
              </a:rPr>
              <a:t>, neurons are still not nearly expressive enough to solve complicated learning problems.  There is a reason our brain is made of more than one neuron.  For example, it is impossible for a single neuron to differentiate handwritten digits.  So to tackle much more complicated tasks, we will have to take our machine learning model further.</a:t>
            </a:r>
          </a:p>
          <a:p>
            <a:r>
              <a:rPr lang="en-US" sz="1200" kern="1200" baseline="0" dirty="0" smtClean="0">
                <a:solidFill>
                  <a:schemeClr val="tx1"/>
                </a:solidFill>
                <a:effectLst/>
                <a:latin typeface="+mn-lt"/>
                <a:ea typeface="+mn-ea"/>
                <a:cs typeface="+mn-cs"/>
              </a:rPr>
              <a:t>The neurons in the human brain are organized in layers.  In fact, the human cerebral cortex is made up of six layers.  Information flows from one layer to another until sensory input is converted into conceptual understanding.  </a:t>
            </a:r>
            <a:br>
              <a:rPr lang="en-US" sz="1200" kern="1200" baseline="0" dirty="0" smtClean="0">
                <a:solidFill>
                  <a:schemeClr val="tx1"/>
                </a:solidFill>
                <a:effectLst/>
                <a:latin typeface="+mn-lt"/>
                <a:ea typeface="+mn-ea"/>
                <a:cs typeface="+mn-cs"/>
              </a:rPr>
            </a:br>
            <a:r>
              <a:rPr lang="en-US" sz="1200" kern="1200" baseline="0" dirty="0" smtClean="0">
                <a:solidFill>
                  <a:schemeClr val="tx1"/>
                </a:solidFill>
                <a:effectLst/>
                <a:latin typeface="+mn-lt"/>
                <a:ea typeface="+mn-ea"/>
                <a:cs typeface="+mn-cs"/>
              </a:rPr>
              <a:t>Let’s take </a:t>
            </a:r>
            <a:r>
              <a:rPr lang="en-US" sz="1200" kern="1200" baseline="0" dirty="0" err="1" smtClean="0">
                <a:solidFill>
                  <a:schemeClr val="tx1"/>
                </a:solidFill>
                <a:effectLst/>
                <a:latin typeface="+mn-lt"/>
                <a:ea typeface="+mn-ea"/>
                <a:cs typeface="+mn-cs"/>
              </a:rPr>
              <a:t>vsion</a:t>
            </a:r>
            <a:r>
              <a:rPr lang="en-US" sz="1200" kern="1200" baseline="0" dirty="0" smtClean="0">
                <a:solidFill>
                  <a:schemeClr val="tx1"/>
                </a:solidFill>
                <a:effectLst/>
                <a:latin typeface="+mn-lt"/>
                <a:ea typeface="+mn-ea"/>
                <a:cs typeface="+mn-cs"/>
              </a:rPr>
              <a:t>.  The bottommost layer of the visual cortex receives raw visual data from our eyes.  This information is processed by each layer and passed on to the next until, in the sixth layer, we conclude whether we are looking at a cat, or a ham sandwich or an airplane.  Here we see a more simplified version of these layers.</a:t>
            </a:r>
          </a:p>
          <a:p>
            <a:r>
              <a:rPr lang="en-US" sz="1200" kern="1200" baseline="0" dirty="0" smtClean="0">
                <a:solidFill>
                  <a:schemeClr val="tx1"/>
                </a:solidFill>
                <a:effectLst/>
                <a:latin typeface="+mn-lt"/>
                <a:ea typeface="+mn-ea"/>
                <a:cs typeface="+mn-cs"/>
              </a:rPr>
              <a:t>Borrowing from these concepts we can construct an artificial neural network.  A neural network emerges when we start hooking up neurons to each other, the input data, and to the output nodes, which correspond to the network’s answer to a learning problem. This is similar to the architecture described by McCulloch/Pitts in 1943.  The bottom layer of neurons pulls in the input data.  The top layer computes the final answer.  The middle </a:t>
            </a:r>
            <a:r>
              <a:rPr lang="en-US" sz="1200" kern="1200" baseline="0" dirty="0" err="1" smtClean="0">
                <a:solidFill>
                  <a:schemeClr val="tx1"/>
                </a:solidFill>
                <a:effectLst/>
                <a:latin typeface="+mn-lt"/>
                <a:ea typeface="+mn-ea"/>
                <a:cs typeface="+mn-cs"/>
              </a:rPr>
              <a:t>laer</a:t>
            </a:r>
            <a:r>
              <a:rPr lang="en-US" sz="1200" kern="1200" baseline="0" dirty="0" smtClean="0">
                <a:solidFill>
                  <a:schemeClr val="tx1"/>
                </a:solidFill>
                <a:effectLst/>
                <a:latin typeface="+mn-lt"/>
                <a:ea typeface="+mn-ea"/>
                <a:cs typeface="+mn-cs"/>
              </a:rPr>
              <a:t>(s) are called hidden layers.</a:t>
            </a: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9345508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We let w(k)</a:t>
            </a:r>
            <a:r>
              <a:rPr lang="en-US" sz="1200" kern="1200" dirty="0" err="1" smtClean="0">
                <a:solidFill>
                  <a:schemeClr val="tx1"/>
                </a:solidFill>
                <a:effectLst/>
                <a:latin typeface="+mn-lt"/>
                <a:ea typeface="+mn-ea"/>
                <a:cs typeface="+mn-cs"/>
              </a:rPr>
              <a:t>ij</a:t>
            </a:r>
            <a:r>
              <a:rPr lang="en-US" sz="1200" kern="1200" dirty="0" smtClean="0">
                <a:solidFill>
                  <a:schemeClr val="tx1"/>
                </a:solidFill>
                <a:effectLst/>
                <a:latin typeface="+mn-lt"/>
                <a:ea typeface="+mn-ea"/>
                <a:cs typeface="+mn-cs"/>
              </a:rPr>
              <a:t> be the weight</a:t>
            </a:r>
            <a:r>
              <a:rPr lang="en-US" sz="1200" kern="1200" baseline="0" dirty="0" smtClean="0">
                <a:solidFill>
                  <a:schemeClr val="tx1"/>
                </a:solidFill>
                <a:effectLst/>
                <a:latin typeface="+mn-lt"/>
                <a:ea typeface="+mn-ea"/>
                <a:cs typeface="+mn-cs"/>
              </a:rPr>
              <a:t> of the connection between the </a:t>
            </a:r>
            <a:r>
              <a:rPr lang="en-US" sz="1200" kern="1200" baseline="0" dirty="0" err="1" smtClean="0">
                <a:solidFill>
                  <a:schemeClr val="tx1"/>
                </a:solidFill>
                <a:effectLst/>
                <a:latin typeface="+mn-lt"/>
                <a:ea typeface="+mn-ea"/>
                <a:cs typeface="+mn-cs"/>
              </a:rPr>
              <a:t>i-th</a:t>
            </a:r>
            <a:r>
              <a:rPr lang="en-US" sz="1200" kern="1200" baseline="0" dirty="0" smtClean="0">
                <a:solidFill>
                  <a:schemeClr val="tx1"/>
                </a:solidFill>
                <a:effectLst/>
                <a:latin typeface="+mn-lt"/>
                <a:ea typeface="+mn-ea"/>
                <a:cs typeface="+mn-cs"/>
              </a:rPr>
              <a:t> neuron in the k-</a:t>
            </a:r>
            <a:r>
              <a:rPr lang="en-US" sz="1200" kern="1200" baseline="0" dirty="0" err="1" smtClean="0">
                <a:solidFill>
                  <a:schemeClr val="tx1"/>
                </a:solidFill>
                <a:effectLst/>
                <a:latin typeface="+mn-lt"/>
                <a:ea typeface="+mn-ea"/>
                <a:cs typeface="+mn-cs"/>
              </a:rPr>
              <a:t>th</a:t>
            </a:r>
            <a:r>
              <a:rPr lang="en-US" sz="1200" kern="1200" baseline="0" dirty="0" smtClean="0">
                <a:solidFill>
                  <a:schemeClr val="tx1"/>
                </a:solidFill>
                <a:effectLst/>
                <a:latin typeface="+mn-lt"/>
                <a:ea typeface="+mn-ea"/>
                <a:cs typeface="+mn-cs"/>
              </a:rPr>
              <a:t> layer, with the j-</a:t>
            </a:r>
            <a:r>
              <a:rPr lang="en-US" sz="1200" kern="1200" baseline="0" dirty="0" err="1" smtClean="0">
                <a:solidFill>
                  <a:schemeClr val="tx1"/>
                </a:solidFill>
                <a:effectLst/>
                <a:latin typeface="+mn-lt"/>
                <a:ea typeface="+mn-ea"/>
                <a:cs typeface="+mn-cs"/>
              </a:rPr>
              <a:t>th</a:t>
            </a:r>
            <a:r>
              <a:rPr lang="en-US" sz="1200" kern="1200" baseline="0" dirty="0" smtClean="0">
                <a:solidFill>
                  <a:schemeClr val="tx1"/>
                </a:solidFill>
                <a:effectLst/>
                <a:latin typeface="+mn-lt"/>
                <a:ea typeface="+mn-ea"/>
                <a:cs typeface="+mn-cs"/>
              </a:rPr>
              <a:t> neuron </a:t>
            </a:r>
            <a:r>
              <a:rPr lang="mr-IN" sz="1200" kern="1200" baseline="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n the k+1</a:t>
            </a:r>
            <a:r>
              <a:rPr lang="en-US" sz="1200" kern="1200" baseline="30000" dirty="0" smtClean="0">
                <a:solidFill>
                  <a:schemeClr val="tx1"/>
                </a:solidFill>
                <a:effectLst/>
                <a:latin typeface="+mn-lt"/>
                <a:ea typeface="+mn-ea"/>
                <a:cs typeface="+mn-cs"/>
              </a:rPr>
              <a:t>st</a:t>
            </a:r>
            <a:r>
              <a:rPr lang="en-US" sz="1200" kern="1200" baseline="0" dirty="0" smtClean="0">
                <a:solidFill>
                  <a:schemeClr val="tx1"/>
                </a:solidFill>
                <a:effectLst/>
                <a:latin typeface="+mn-lt"/>
                <a:ea typeface="+mn-ea"/>
                <a:cs typeface="+mn-cs"/>
              </a:rPr>
              <a:t> layer.  These weights constitute our parameter vector (Theta), and just as before, our ability to solve problems with neural networks depends on finding the optimal values to plug into Theta.</a:t>
            </a: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6499256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We start by discussing feed-forward</a:t>
            </a:r>
            <a:r>
              <a:rPr lang="en-US" sz="1200" kern="1200" baseline="0" dirty="0" smtClean="0">
                <a:solidFill>
                  <a:schemeClr val="tx1"/>
                </a:solidFill>
                <a:effectLst/>
                <a:latin typeface="+mn-lt"/>
                <a:ea typeface="+mn-ea"/>
                <a:cs typeface="+mn-cs"/>
              </a:rPr>
              <a:t> networks because they are the simplest to analyze.  More complicated </a:t>
            </a:r>
            <a:r>
              <a:rPr lang="en-US" sz="1200" kern="1200" baseline="0" dirty="0" err="1" smtClean="0">
                <a:solidFill>
                  <a:schemeClr val="tx1"/>
                </a:solidFill>
                <a:effectLst/>
                <a:latin typeface="+mn-lt"/>
                <a:ea typeface="+mn-ea"/>
                <a:cs typeface="+mn-cs"/>
              </a:rPr>
              <a:t>connextivities</a:t>
            </a:r>
            <a:r>
              <a:rPr lang="en-US" sz="1200" kern="1200" baseline="0" dirty="0" smtClean="0">
                <a:solidFill>
                  <a:schemeClr val="tx1"/>
                </a:solidFill>
                <a:effectLst/>
                <a:latin typeface="+mn-lt"/>
                <a:ea typeface="+mn-ea"/>
                <a:cs typeface="+mn-cs"/>
              </a:rPr>
              <a:t> will be addressed later.  Keep in mind:</a:t>
            </a:r>
          </a:p>
          <a:p>
            <a:r>
              <a:rPr lang="en-US" sz="1200" kern="1200" baseline="0" dirty="0" smtClean="0">
                <a:solidFill>
                  <a:schemeClr val="tx1"/>
                </a:solidFill>
                <a:effectLst/>
                <a:latin typeface="+mn-lt"/>
                <a:ea typeface="+mn-ea"/>
                <a:cs typeface="+mn-cs"/>
              </a:rPr>
              <a:t>1) Layer of neurons that lie sandwiched between the input layer and the output layer are called </a:t>
            </a:r>
            <a:r>
              <a:rPr lang="en-US" sz="1200" kern="1200" baseline="0" dirty="0" err="1" smtClean="0">
                <a:solidFill>
                  <a:schemeClr val="tx1"/>
                </a:solidFill>
                <a:effectLst/>
                <a:latin typeface="+mn-lt"/>
                <a:ea typeface="+mn-ea"/>
                <a:cs typeface="+mn-cs"/>
              </a:rPr>
              <a:t>hidded</a:t>
            </a:r>
            <a:r>
              <a:rPr lang="en-US" sz="1200" kern="1200" baseline="0" dirty="0" smtClean="0">
                <a:solidFill>
                  <a:schemeClr val="tx1"/>
                </a:solidFill>
                <a:effectLst/>
                <a:latin typeface="+mn-lt"/>
                <a:ea typeface="+mn-ea"/>
                <a:cs typeface="+mn-cs"/>
              </a:rPr>
              <a:t> layers.  This is where most of the magic happens.</a:t>
            </a:r>
            <a:endParaRPr lang="en-US" sz="1200" kern="1200" baseline="0" dirty="0">
              <a:solidFill>
                <a:schemeClr val="tx1"/>
              </a:solidFill>
              <a:effectLst/>
              <a:latin typeface="+mn-lt"/>
              <a:ea typeface="+mn-ea"/>
              <a:cs typeface="+mn-cs"/>
            </a:endParaRPr>
          </a:p>
          <a:p>
            <a:r>
              <a:rPr lang="en-US" sz="1200" kern="1200" baseline="0" dirty="0" smtClean="0">
                <a:solidFill>
                  <a:schemeClr val="tx1"/>
                </a:solidFill>
                <a:effectLst/>
                <a:latin typeface="+mn-lt"/>
                <a:ea typeface="+mn-ea"/>
                <a:cs typeface="+mn-cs"/>
              </a:rPr>
              <a:t>2) Hidden layers enable automated feature extraction</a:t>
            </a:r>
          </a:p>
          <a:p>
            <a:r>
              <a:rPr lang="en-US" sz="1200" kern="1200" baseline="0" dirty="0" smtClean="0">
                <a:solidFill>
                  <a:schemeClr val="tx1"/>
                </a:solidFill>
                <a:effectLst/>
                <a:latin typeface="+mn-lt"/>
                <a:ea typeface="+mn-ea"/>
                <a:cs typeface="+mn-cs"/>
              </a:rPr>
              <a:t>3) It is not uncommon for hidden layers to have fewer neurons than the input layer to force the network to learn compressed representations of the original input.</a:t>
            </a:r>
          </a:p>
          <a:p>
            <a:r>
              <a:rPr lang="en-US" sz="1200" kern="1200" baseline="0" dirty="0" smtClean="0">
                <a:solidFill>
                  <a:schemeClr val="tx1"/>
                </a:solidFill>
                <a:effectLst/>
                <a:latin typeface="+mn-lt"/>
                <a:ea typeface="+mn-ea"/>
                <a:cs typeface="+mn-cs"/>
              </a:rPr>
              <a:t>4) It is not required that every neuron has its output connected to the inputs of all neurons in the next layer.  In fact, selecting which neurons to connect to which other in the next layer is an art that comes from experience.</a:t>
            </a:r>
          </a:p>
          <a:p>
            <a:r>
              <a:rPr lang="en-US" sz="1200" kern="1200" baseline="0" dirty="0" smtClean="0">
                <a:solidFill>
                  <a:schemeClr val="tx1"/>
                </a:solidFill>
                <a:effectLst/>
                <a:latin typeface="+mn-lt"/>
                <a:ea typeface="+mn-ea"/>
                <a:cs typeface="+mn-cs"/>
              </a:rPr>
              <a:t>5) The inputs and outputs are </a:t>
            </a:r>
            <a:r>
              <a:rPr lang="en-US" sz="1200" kern="1200" baseline="0" dirty="0" err="1" smtClean="0">
                <a:solidFill>
                  <a:schemeClr val="tx1"/>
                </a:solidFill>
                <a:effectLst/>
                <a:latin typeface="+mn-lt"/>
                <a:ea typeface="+mn-ea"/>
                <a:cs typeface="+mn-cs"/>
              </a:rPr>
              <a:t>vectorized</a:t>
            </a:r>
            <a:r>
              <a:rPr lang="en-US" sz="1200" kern="1200" baseline="0" dirty="0" smtClean="0">
                <a:solidFill>
                  <a:schemeClr val="tx1"/>
                </a:solidFill>
                <a:effectLst/>
                <a:latin typeface="+mn-lt"/>
                <a:ea typeface="+mn-ea"/>
                <a:cs typeface="+mn-cs"/>
              </a:rPr>
              <a:t> representations of original data.</a:t>
            </a:r>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2333120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With Theta</a:t>
            </a:r>
            <a:r>
              <a:rPr lang="en-US" sz="1200" kern="1200" baseline="0" dirty="0" smtClean="0">
                <a:solidFill>
                  <a:schemeClr val="tx1"/>
                </a:solidFill>
                <a:effectLst/>
                <a:latin typeface="+mn-lt"/>
                <a:ea typeface="+mn-ea"/>
                <a:cs typeface="+mn-cs"/>
              </a:rPr>
              <a:t> as our parameter vector established there are several valid choices for an activation function.</a:t>
            </a: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4116229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b="0" i="0" kern="1200" dirty="0" smtClean="0">
                <a:solidFill>
                  <a:schemeClr val="tx1"/>
                </a:solidFill>
                <a:effectLst/>
                <a:latin typeface="+mn-lt"/>
                <a:ea typeface="+mn-ea"/>
                <a:cs typeface="+mn-cs"/>
              </a:rPr>
              <a:t>These kinds of step activation functions are useful for binary classification schemes. In other words, when we want to classify an input pattern into one of two groups, we can use a binary classifier with a step activation function. Another use for this would be to create a set of small </a:t>
            </a:r>
            <a:r>
              <a:rPr lang="en-US" sz="1200" b="1" i="0" kern="1200" dirty="0" smtClean="0">
                <a:solidFill>
                  <a:schemeClr val="tx1"/>
                </a:solidFill>
                <a:effectLst/>
                <a:latin typeface="+mn-lt"/>
                <a:ea typeface="+mn-ea"/>
                <a:cs typeface="+mn-cs"/>
              </a:rPr>
              <a:t>feature identifiers</a:t>
            </a:r>
            <a:r>
              <a:rPr lang="en-US" sz="1200" b="0" i="0" kern="1200" dirty="0" smtClean="0">
                <a:solidFill>
                  <a:schemeClr val="tx1"/>
                </a:solidFill>
                <a:effectLst/>
                <a:latin typeface="+mn-lt"/>
                <a:ea typeface="+mn-ea"/>
                <a:cs typeface="+mn-cs"/>
              </a:rPr>
              <a:t>. Each identifier would be a small network that would output a 1 if a particular input feature is present, and a 0 otherwise. Combining multiple feature detectors into a single network would allow a very complicated clustering or classification problem to be solved.</a:t>
            </a:r>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97608844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b="0" i="0" kern="1200" dirty="0" smtClean="0">
                <a:solidFill>
                  <a:schemeClr val="tx1"/>
                </a:solidFill>
                <a:effectLst/>
                <a:latin typeface="+mn-lt"/>
                <a:ea typeface="+mn-ea"/>
                <a:cs typeface="+mn-cs"/>
              </a:rPr>
              <a:t>Where β is a slope parameter. This is called the log-sigmoid because a sigmoid can also be constructed using the hyperbolic tangent function instead of this relation, in which case it would be called a tan-sigmoid. Here, we will refer to the log-sigmoid as simply “sigmoid”. The sigmoid has the property of being similar to the step function, but with the addition of a region of uncertainty. Sigmoid functions in this respect are very similar to the input-output relationships of biological neurons, although not exactly the same. Above is the graph of a sigmoid function.</a:t>
            </a:r>
            <a:br>
              <a:rPr lang="en-US" sz="1200" b="0" i="0" kern="1200" dirty="0" smtClean="0">
                <a:solidFill>
                  <a:schemeClr val="tx1"/>
                </a:solidFill>
                <a:effectLst/>
                <a:latin typeface="+mn-lt"/>
                <a:ea typeface="+mn-ea"/>
                <a:cs typeface="+mn-cs"/>
              </a:rPr>
            </a:br>
            <a:endParaRPr lang="en-US" sz="1200" b="0" i="0" kern="1200" dirty="0">
              <a:solidFill>
                <a:schemeClr val="tx1"/>
              </a:solidFill>
              <a:effectLst/>
              <a:latin typeface="+mn-lt"/>
              <a:ea typeface="+mn-ea"/>
              <a:cs typeface="+mn-cs"/>
            </a:endParaRPr>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734962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b="0" i="0" kern="1200" dirty="0" smtClean="0">
                <a:solidFill>
                  <a:schemeClr val="tx1"/>
                </a:solidFill>
                <a:effectLst/>
                <a:latin typeface="+mn-lt"/>
                <a:ea typeface="+mn-ea"/>
                <a:cs typeface="+mn-cs"/>
              </a:rPr>
              <a:t>The </a:t>
            </a:r>
            <a:r>
              <a:rPr lang="en-US" sz="1200" b="0" i="0" kern="1200" dirty="0" err="1" smtClean="0">
                <a:solidFill>
                  <a:schemeClr val="tx1"/>
                </a:solidFill>
                <a:effectLst/>
                <a:latin typeface="+mn-lt"/>
                <a:ea typeface="+mn-ea"/>
                <a:cs typeface="+mn-cs"/>
              </a:rPr>
              <a:t>ReLU</a:t>
            </a:r>
            <a:r>
              <a:rPr lang="en-US" sz="1200" b="0" i="0" kern="1200" dirty="0" smtClean="0">
                <a:solidFill>
                  <a:schemeClr val="tx1"/>
                </a:solidFill>
                <a:effectLst/>
                <a:latin typeface="+mn-lt"/>
                <a:ea typeface="+mn-ea"/>
                <a:cs typeface="+mn-cs"/>
              </a:rPr>
              <a:t> has recently become the</a:t>
            </a:r>
            <a:r>
              <a:rPr lang="en-US" sz="1200" b="0" i="0" kern="1200" baseline="0" dirty="0" smtClean="0">
                <a:solidFill>
                  <a:schemeClr val="tx1"/>
                </a:solidFill>
                <a:effectLst/>
                <a:latin typeface="+mn-lt"/>
                <a:ea typeface="+mn-ea"/>
                <a:cs typeface="+mn-cs"/>
              </a:rPr>
              <a:t> neuron of choice for many tasks, especially in computer vision, for a number of reasons despite some drawbacks.  </a:t>
            </a:r>
            <a:endParaRPr lang="en-US" sz="1200" b="0" i="0" kern="1200" dirty="0">
              <a:solidFill>
                <a:schemeClr val="tx1"/>
              </a:solidFill>
              <a:effectLst/>
              <a:latin typeface="+mn-lt"/>
              <a:ea typeface="+mn-ea"/>
              <a:cs typeface="+mn-cs"/>
            </a:endParaRPr>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7455871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b="0" i="0" kern="1200" dirty="0" smtClean="0">
                <a:solidFill>
                  <a:schemeClr val="tx1"/>
                </a:solidFill>
                <a:effectLst/>
                <a:latin typeface="+mn-lt"/>
                <a:ea typeface="+mn-ea"/>
                <a:cs typeface="+mn-cs"/>
              </a:rPr>
              <a:t>Both the </a:t>
            </a:r>
            <a:r>
              <a:rPr lang="en-US" sz="1200" b="0" i="0" kern="1200" dirty="0" err="1" smtClean="0">
                <a:solidFill>
                  <a:schemeClr val="tx1"/>
                </a:solidFill>
                <a:effectLst/>
                <a:latin typeface="+mn-lt"/>
                <a:ea typeface="+mn-ea"/>
                <a:cs typeface="+mn-cs"/>
              </a:rPr>
              <a:t>ReLU</a:t>
            </a:r>
            <a:r>
              <a:rPr lang="en-US" sz="1200" b="0" i="0" kern="1200" dirty="0" smtClean="0">
                <a:solidFill>
                  <a:schemeClr val="tx1"/>
                </a:solidFill>
                <a:effectLst/>
                <a:latin typeface="+mn-lt"/>
                <a:ea typeface="+mn-ea"/>
                <a:cs typeface="+mn-cs"/>
              </a:rPr>
              <a:t> and </a:t>
            </a:r>
            <a:r>
              <a:rPr lang="en-US" sz="1200" b="0" i="0" kern="1200" dirty="0" err="1" smtClean="0">
                <a:solidFill>
                  <a:schemeClr val="tx1"/>
                </a:solidFill>
                <a:effectLst/>
                <a:latin typeface="+mn-lt"/>
                <a:ea typeface="+mn-ea"/>
                <a:cs typeface="+mn-cs"/>
              </a:rPr>
              <a:t>Softplus</a:t>
            </a:r>
            <a:r>
              <a:rPr lang="en-US" sz="1200" b="0" i="0" kern="1200" dirty="0" smtClean="0">
                <a:solidFill>
                  <a:schemeClr val="tx1"/>
                </a:solidFill>
                <a:effectLst/>
                <a:latin typeface="+mn-lt"/>
                <a:ea typeface="+mn-ea"/>
                <a:cs typeface="+mn-cs"/>
              </a:rPr>
              <a:t> are largely similar, except near 0 where the </a:t>
            </a:r>
            <a:r>
              <a:rPr lang="en-US" sz="1200" b="0" i="0" kern="1200" dirty="0" err="1" smtClean="0">
                <a:solidFill>
                  <a:schemeClr val="tx1"/>
                </a:solidFill>
                <a:effectLst/>
                <a:latin typeface="+mn-lt"/>
                <a:ea typeface="+mn-ea"/>
                <a:cs typeface="+mn-cs"/>
              </a:rPr>
              <a:t>softplus</a:t>
            </a:r>
            <a:r>
              <a:rPr lang="en-US" sz="1200" b="0" i="0" kern="1200" dirty="0" smtClean="0">
                <a:solidFill>
                  <a:schemeClr val="tx1"/>
                </a:solidFill>
                <a:effectLst/>
                <a:latin typeface="+mn-lt"/>
                <a:ea typeface="+mn-ea"/>
                <a:cs typeface="+mn-cs"/>
              </a:rPr>
              <a:t> is enticingly smooth and differentiable. In deep learning, computing the activation function and its derivative is as frequent as addition and subtraction in arithmetic. By switching to </a:t>
            </a:r>
            <a:r>
              <a:rPr lang="en-US" sz="1200" b="0" i="0" kern="1200" dirty="0" err="1" smtClean="0">
                <a:solidFill>
                  <a:schemeClr val="tx1"/>
                </a:solidFill>
                <a:effectLst/>
                <a:latin typeface="+mn-lt"/>
                <a:ea typeface="+mn-ea"/>
                <a:cs typeface="+mn-cs"/>
              </a:rPr>
              <a:t>ReLU</a:t>
            </a:r>
            <a:r>
              <a:rPr lang="en-US" sz="1200" b="0" i="0" kern="1200" dirty="0" smtClean="0">
                <a:solidFill>
                  <a:schemeClr val="tx1"/>
                </a:solidFill>
                <a:effectLst/>
                <a:latin typeface="+mn-lt"/>
                <a:ea typeface="+mn-ea"/>
                <a:cs typeface="+mn-cs"/>
              </a:rPr>
              <a:t>, the forward and backward passes are much faster while retaining the non-linear nature of the activation function required for deep neural networks to be useful.</a:t>
            </a:r>
            <a:endParaRPr lang="en-US" sz="1200" b="0" i="0" kern="1200" dirty="0">
              <a:solidFill>
                <a:schemeClr val="tx1"/>
              </a:solidFill>
              <a:effectLst/>
              <a:latin typeface="+mn-lt"/>
              <a:ea typeface="+mn-ea"/>
              <a:cs typeface="+mn-cs"/>
            </a:endParaRPr>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4624103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a:t>
            </a:r>
            <a:r>
              <a:rPr lang="en-US" baseline="0" dirty="0" smtClean="0"/>
              <a:t> excellent reference was </a:t>
            </a:r>
            <a:r>
              <a:rPr lang="en-US" baseline="0" dirty="0" err="1" smtClean="0"/>
              <a:t>recenlty</a:t>
            </a:r>
            <a:r>
              <a:rPr lang="en-US" baseline="0" dirty="0" smtClean="0"/>
              <a:t> published by O’Reilly.</a:t>
            </a:r>
          </a:p>
          <a:p>
            <a:r>
              <a:rPr lang="en-US" sz="1200" b="0" i="0" kern="1200" dirty="0" smtClean="0">
                <a:solidFill>
                  <a:schemeClr val="tx1"/>
                </a:solidFill>
                <a:effectLst/>
                <a:latin typeface="+mn-lt"/>
                <a:ea typeface="+mn-ea"/>
                <a:cs typeface="+mn-cs"/>
              </a:rPr>
              <a:t>. In this practical book, author Nikhil </a:t>
            </a:r>
            <a:r>
              <a:rPr lang="en-US" sz="1200" b="0" i="0" kern="1200" dirty="0" err="1" smtClean="0">
                <a:solidFill>
                  <a:schemeClr val="tx1"/>
                </a:solidFill>
                <a:effectLst/>
                <a:latin typeface="+mn-lt"/>
                <a:ea typeface="+mn-ea"/>
                <a:cs typeface="+mn-cs"/>
              </a:rPr>
              <a:t>Buduma</a:t>
            </a:r>
            <a:r>
              <a:rPr lang="en-US" sz="1200" b="0" i="0" kern="1200" dirty="0" smtClean="0">
                <a:solidFill>
                  <a:schemeClr val="tx1"/>
                </a:solidFill>
                <a:effectLst/>
                <a:latin typeface="+mn-lt"/>
                <a:ea typeface="+mn-ea"/>
                <a:cs typeface="+mn-cs"/>
              </a:rPr>
              <a:t> provides examples and clear explanations to guide you through major concepts of this complicated field.</a:t>
            </a:r>
          </a:p>
          <a:p>
            <a:r>
              <a:rPr lang="en-US" sz="1200" b="0" i="0" kern="1200" dirty="0" smtClean="0">
                <a:solidFill>
                  <a:schemeClr val="tx1"/>
                </a:solidFill>
                <a:effectLst/>
                <a:latin typeface="+mn-lt"/>
                <a:ea typeface="+mn-ea"/>
                <a:cs typeface="+mn-cs"/>
              </a:rPr>
              <a:t>Along with a basic understanding of machine learning, this book will get you started.</a:t>
            </a:r>
          </a:p>
          <a:p>
            <a:r>
              <a:rPr lang="en-US" sz="1200" b="0" i="0" kern="1200" dirty="0" smtClean="0">
                <a:solidFill>
                  <a:schemeClr val="tx1"/>
                </a:solidFill>
                <a:effectLst/>
                <a:latin typeface="+mn-lt"/>
                <a:ea typeface="+mn-ea"/>
                <a:cs typeface="+mn-cs"/>
              </a:rPr>
              <a:t>Examine the foundations of machine learning and neural networks</a:t>
            </a:r>
          </a:p>
          <a:p>
            <a:r>
              <a:rPr lang="en-US" sz="1200" b="0" i="0" kern="1200" dirty="0" smtClean="0">
                <a:solidFill>
                  <a:schemeClr val="tx1"/>
                </a:solidFill>
                <a:effectLst/>
                <a:latin typeface="+mn-lt"/>
                <a:ea typeface="+mn-ea"/>
                <a:cs typeface="+mn-cs"/>
              </a:rPr>
              <a:t>Learn how to train feed-forward neural networks</a:t>
            </a:r>
          </a:p>
          <a:p>
            <a:r>
              <a:rPr lang="en-US" sz="1200" b="0" i="0" kern="1200" dirty="0" smtClean="0">
                <a:solidFill>
                  <a:schemeClr val="tx1"/>
                </a:solidFill>
                <a:effectLst/>
                <a:latin typeface="+mn-lt"/>
                <a:ea typeface="+mn-ea"/>
                <a:cs typeface="+mn-cs"/>
              </a:rPr>
              <a:t>Use </a:t>
            </a:r>
            <a:r>
              <a:rPr lang="en-US" sz="1200" b="0" i="0" kern="1200" dirty="0" err="1" smtClean="0">
                <a:solidFill>
                  <a:schemeClr val="tx1"/>
                </a:solidFill>
                <a:effectLst/>
                <a:latin typeface="+mn-lt"/>
                <a:ea typeface="+mn-ea"/>
                <a:cs typeface="+mn-cs"/>
              </a:rPr>
              <a:t>TensorFlow</a:t>
            </a:r>
            <a:r>
              <a:rPr lang="en-US" sz="1200" b="0" i="0" kern="1200" dirty="0" smtClean="0">
                <a:solidFill>
                  <a:schemeClr val="tx1"/>
                </a:solidFill>
                <a:effectLst/>
                <a:latin typeface="+mn-lt"/>
                <a:ea typeface="+mn-ea"/>
                <a:cs typeface="+mn-cs"/>
              </a:rPr>
              <a:t> to implement your first neural network</a:t>
            </a:r>
          </a:p>
          <a:p>
            <a:r>
              <a:rPr lang="en-US" sz="1200" b="0" i="0" kern="1200" dirty="0" smtClean="0">
                <a:solidFill>
                  <a:schemeClr val="tx1"/>
                </a:solidFill>
                <a:effectLst/>
                <a:latin typeface="+mn-lt"/>
                <a:ea typeface="+mn-ea"/>
                <a:cs typeface="+mn-cs"/>
              </a:rPr>
              <a:t>Manage problems that arise as you begin to make networks deeper</a:t>
            </a:r>
          </a:p>
          <a:p>
            <a:r>
              <a:rPr lang="en-US" sz="1200" b="0" i="0" kern="1200" dirty="0" smtClean="0">
                <a:solidFill>
                  <a:schemeClr val="tx1"/>
                </a:solidFill>
                <a:effectLst/>
                <a:latin typeface="+mn-lt"/>
                <a:ea typeface="+mn-ea"/>
                <a:cs typeface="+mn-cs"/>
              </a:rPr>
              <a:t>Build neural networks that analyze complex images</a:t>
            </a:r>
          </a:p>
          <a:p>
            <a:r>
              <a:rPr lang="en-US" sz="1200" b="0" i="0" kern="1200" dirty="0" smtClean="0">
                <a:solidFill>
                  <a:schemeClr val="tx1"/>
                </a:solidFill>
                <a:effectLst/>
                <a:latin typeface="+mn-lt"/>
                <a:ea typeface="+mn-ea"/>
                <a:cs typeface="+mn-cs"/>
              </a:rPr>
              <a:t>Perform effective dimensionality reduction using </a:t>
            </a:r>
            <a:r>
              <a:rPr lang="en-US" sz="1200" b="0" i="0" kern="1200" dirty="0" err="1" smtClean="0">
                <a:solidFill>
                  <a:schemeClr val="tx1"/>
                </a:solidFill>
                <a:effectLst/>
                <a:latin typeface="+mn-lt"/>
                <a:ea typeface="+mn-ea"/>
                <a:cs typeface="+mn-cs"/>
              </a:rPr>
              <a:t>autoencoders</a:t>
            </a:r>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Dive deep into sequence analysis to examine language</a:t>
            </a:r>
          </a:p>
          <a:p>
            <a:r>
              <a:rPr lang="en-US" sz="1200" b="0" i="0" kern="1200" dirty="0" smtClean="0">
                <a:solidFill>
                  <a:schemeClr val="tx1"/>
                </a:solidFill>
                <a:effectLst/>
                <a:latin typeface="+mn-lt"/>
                <a:ea typeface="+mn-ea"/>
                <a:cs typeface="+mn-cs"/>
              </a:rPr>
              <a:t>Understand the fundamentals of reinforcement learning</a:t>
            </a:r>
          </a:p>
          <a:p>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69985353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b="0" i="0" kern="1200" dirty="0" err="1" smtClean="0">
                <a:solidFill>
                  <a:schemeClr val="tx1"/>
                </a:solidFill>
                <a:effectLst/>
                <a:latin typeface="+mn-lt"/>
                <a:ea typeface="+mn-ea"/>
                <a:cs typeface="+mn-cs"/>
              </a:rPr>
              <a:t>Softmax</a:t>
            </a:r>
            <a:r>
              <a:rPr lang="en-US" sz="1200" b="0" i="0" kern="1200" dirty="0" smtClean="0">
                <a:solidFill>
                  <a:schemeClr val="tx1"/>
                </a:solidFill>
                <a:effectLst/>
                <a:latin typeface="+mn-lt"/>
                <a:ea typeface="+mn-ea"/>
                <a:cs typeface="+mn-cs"/>
              </a:rPr>
              <a:t> is</a:t>
            </a:r>
            <a:r>
              <a:rPr lang="en-US" sz="1200" b="0" i="0" kern="1200" baseline="0" dirty="0" smtClean="0">
                <a:solidFill>
                  <a:schemeClr val="tx1"/>
                </a:solidFill>
                <a:effectLst/>
                <a:latin typeface="+mn-lt"/>
                <a:ea typeface="+mn-ea"/>
                <a:cs typeface="+mn-cs"/>
              </a:rPr>
              <a:t> generalization of the logistic function. </a:t>
            </a:r>
            <a:r>
              <a:rPr lang="en-US" sz="1200" b="0" i="0" kern="1200" dirty="0" smtClean="0">
                <a:solidFill>
                  <a:schemeClr val="tx1"/>
                </a:solidFill>
                <a:effectLst/>
                <a:latin typeface="+mn-lt"/>
                <a:ea typeface="+mn-ea"/>
                <a:cs typeface="+mn-cs"/>
              </a:rPr>
              <a:t> The output of the </a:t>
            </a:r>
            <a:r>
              <a:rPr lang="en-US" sz="1200" b="0" i="0" kern="1200" dirty="0" err="1" smtClean="0">
                <a:solidFill>
                  <a:schemeClr val="tx1"/>
                </a:solidFill>
                <a:effectLst/>
                <a:latin typeface="+mn-lt"/>
                <a:ea typeface="+mn-ea"/>
                <a:cs typeface="+mn-cs"/>
              </a:rPr>
              <a:t>softmax</a:t>
            </a:r>
            <a:r>
              <a:rPr lang="en-US" sz="1200" b="0" i="0" kern="1200" dirty="0" smtClean="0">
                <a:solidFill>
                  <a:schemeClr val="tx1"/>
                </a:solidFill>
                <a:effectLst/>
                <a:latin typeface="+mn-lt"/>
                <a:ea typeface="+mn-ea"/>
                <a:cs typeface="+mn-cs"/>
              </a:rPr>
              <a:t> function can be used to represent a categorical distribution.</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L is the set of neurons in the output layer.  Often</a:t>
            </a:r>
            <a:r>
              <a:rPr lang="en-US" sz="1200" b="0" i="0" kern="1200" baseline="0" dirty="0" smtClean="0">
                <a:solidFill>
                  <a:schemeClr val="tx1"/>
                </a:solidFill>
                <a:effectLst/>
                <a:latin typeface="+mn-lt"/>
                <a:ea typeface="+mn-ea"/>
                <a:cs typeface="+mn-cs"/>
              </a:rPr>
              <a:t> we want our output vectors to be a probability distribution over a set of mutually exclusive labels.  Consider a neural network that we would train to recognize hand-written digits.  Each label (0 through 9) is mutually exclusive, but it is highly unlikely we will be able to recognize digits with 100% confidence.  Using a probability distribution gives us a better idea of how confident we are in our predictions.  This is achieved by using a special output layer we call the </a:t>
            </a:r>
            <a:r>
              <a:rPr lang="en-US" sz="1200" b="0" i="0" kern="1200" baseline="0" dirty="0" err="1" smtClean="0">
                <a:solidFill>
                  <a:schemeClr val="tx1"/>
                </a:solidFill>
                <a:effectLst/>
                <a:latin typeface="+mn-lt"/>
                <a:ea typeface="+mn-ea"/>
                <a:cs typeface="+mn-cs"/>
              </a:rPr>
              <a:t>softmax</a:t>
            </a:r>
            <a:r>
              <a:rPr lang="en-US" sz="1200" b="0" i="0" kern="1200" baseline="0" dirty="0" smtClean="0">
                <a:solidFill>
                  <a:schemeClr val="tx1"/>
                </a:solidFill>
                <a:effectLst/>
                <a:latin typeface="+mn-lt"/>
                <a:ea typeface="+mn-ea"/>
                <a:cs typeface="+mn-cs"/>
              </a:rPr>
              <a:t> layer.  Unlike other kinds of layers the output of a neuron in a </a:t>
            </a:r>
            <a:r>
              <a:rPr lang="en-US" sz="1200" b="0" i="0" kern="1200" baseline="0" dirty="0" err="1" smtClean="0">
                <a:solidFill>
                  <a:schemeClr val="tx1"/>
                </a:solidFill>
                <a:effectLst/>
                <a:latin typeface="+mn-lt"/>
                <a:ea typeface="+mn-ea"/>
                <a:cs typeface="+mn-cs"/>
              </a:rPr>
              <a:t>softmax</a:t>
            </a:r>
            <a:r>
              <a:rPr lang="en-US" sz="1200" b="0" i="0" kern="1200" baseline="0" dirty="0" smtClean="0">
                <a:solidFill>
                  <a:schemeClr val="tx1"/>
                </a:solidFill>
                <a:effectLst/>
                <a:latin typeface="+mn-lt"/>
                <a:ea typeface="+mn-ea"/>
                <a:cs typeface="+mn-cs"/>
              </a:rPr>
              <a:t> layer depends on the outputs of all the other neurons in its own layer.  This is because we require the sum of all the outputs to be equal to 1.  Letting </a:t>
            </a:r>
            <a:r>
              <a:rPr lang="en-US" sz="1200" b="0" i="0" kern="1200" baseline="0" dirty="0" err="1" smtClean="0">
                <a:solidFill>
                  <a:schemeClr val="tx1"/>
                </a:solidFill>
                <a:effectLst/>
                <a:latin typeface="+mn-lt"/>
                <a:ea typeface="+mn-ea"/>
                <a:cs typeface="+mn-cs"/>
              </a:rPr>
              <a:t>Zi</a:t>
            </a:r>
            <a:r>
              <a:rPr lang="en-US" sz="1200" b="0" i="0" kern="1200" baseline="0" dirty="0" smtClean="0">
                <a:solidFill>
                  <a:schemeClr val="tx1"/>
                </a:solidFill>
                <a:effectLst/>
                <a:latin typeface="+mn-lt"/>
                <a:ea typeface="+mn-ea"/>
                <a:cs typeface="+mn-cs"/>
              </a:rPr>
              <a:t> be the logit of the </a:t>
            </a:r>
            <a:r>
              <a:rPr lang="en-US" sz="1200" b="0" i="0" kern="1200" baseline="0" dirty="0" err="1" smtClean="0">
                <a:solidFill>
                  <a:schemeClr val="tx1"/>
                </a:solidFill>
                <a:effectLst/>
                <a:latin typeface="+mn-lt"/>
                <a:ea typeface="+mn-ea"/>
                <a:cs typeface="+mn-cs"/>
              </a:rPr>
              <a:t>i-th</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softmax</a:t>
            </a:r>
            <a:r>
              <a:rPr lang="en-US" sz="1200" b="0" i="0" kern="1200" baseline="0" dirty="0" smtClean="0">
                <a:solidFill>
                  <a:schemeClr val="tx1"/>
                </a:solidFill>
                <a:effectLst/>
                <a:latin typeface="+mn-lt"/>
                <a:ea typeface="+mn-ea"/>
                <a:cs typeface="+mn-cs"/>
              </a:rPr>
              <a:t> neuron, we can achieve this </a:t>
            </a:r>
            <a:r>
              <a:rPr lang="en-US" sz="1200" b="0" i="0" kern="1200" baseline="0" dirty="0" err="1" smtClean="0">
                <a:solidFill>
                  <a:schemeClr val="tx1"/>
                </a:solidFill>
                <a:effectLst/>
                <a:latin typeface="+mn-lt"/>
                <a:ea typeface="+mn-ea"/>
                <a:cs typeface="+mn-cs"/>
              </a:rPr>
              <a:t>normailzation</a:t>
            </a:r>
            <a:r>
              <a:rPr lang="en-US" sz="1200" b="0" i="0" kern="1200" baseline="0" dirty="0" smtClean="0">
                <a:solidFill>
                  <a:schemeClr val="tx1"/>
                </a:solidFill>
                <a:effectLst/>
                <a:latin typeface="+mn-lt"/>
                <a:ea typeface="+mn-ea"/>
                <a:cs typeface="+mn-cs"/>
              </a:rPr>
              <a:t> by setting its output as formulated above.  A strong prediction would have a single entry in the vector close to 1, while the remaining entries were close to 0.  A weak prediction would have multiple possible labels that are more or less equally likely.</a:t>
            </a:r>
            <a:endParaRPr lang="en-US" sz="1200" b="0" i="0" kern="1200" dirty="0">
              <a:solidFill>
                <a:schemeClr val="tx1"/>
              </a:solidFill>
              <a:effectLst/>
              <a:latin typeface="+mn-lt"/>
              <a:ea typeface="+mn-ea"/>
              <a:cs typeface="+mn-cs"/>
            </a:endParaRPr>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8776807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pPr fontAlgn="base"/>
            <a:r>
              <a:rPr lang="en-US" sz="1200" b="0" i="0" kern="1200" dirty="0" smtClean="0">
                <a:solidFill>
                  <a:schemeClr val="tx1"/>
                </a:solidFill>
                <a:effectLst/>
                <a:latin typeface="+mn-lt"/>
                <a:ea typeface="+mn-ea"/>
                <a:cs typeface="+mn-cs"/>
              </a:rPr>
              <a:t>A cost function is a measure of "how good" a neural network did with respect to it's given training sample </a:t>
            </a:r>
            <a:r>
              <a:rPr lang="en-US" sz="1200" b="0" i="0" kern="1200" dirty="0" smtClean="0">
                <a:solidFill>
                  <a:schemeClr val="tx1"/>
                </a:solidFill>
                <a:effectLst/>
                <a:latin typeface="+mn-lt"/>
                <a:ea typeface="+mn-ea"/>
                <a:cs typeface="+mn-cs"/>
              </a:rPr>
              <a:t>compared to </a:t>
            </a:r>
            <a:r>
              <a:rPr lang="en-US" sz="1200" b="0" i="0" kern="1200" dirty="0" smtClean="0">
                <a:solidFill>
                  <a:schemeClr val="tx1"/>
                </a:solidFill>
                <a:effectLst/>
                <a:latin typeface="+mn-lt"/>
                <a:ea typeface="+mn-ea"/>
                <a:cs typeface="+mn-cs"/>
              </a:rPr>
              <a:t>the expected output. It also may depend on variables such as weights and biases.</a:t>
            </a:r>
          </a:p>
          <a:p>
            <a:pPr fontAlgn="base"/>
            <a:r>
              <a:rPr lang="en-US" sz="1200" b="0" i="0" kern="1200" dirty="0" smtClean="0">
                <a:solidFill>
                  <a:schemeClr val="tx1"/>
                </a:solidFill>
                <a:effectLst/>
                <a:latin typeface="+mn-lt"/>
                <a:ea typeface="+mn-ea"/>
                <a:cs typeface="+mn-cs"/>
              </a:rPr>
              <a:t>A cost function is a single value, not a vector, because it rates how good the neural network did as a whole.</a:t>
            </a:r>
          </a:p>
          <a:p>
            <a:pPr fontAlgn="base"/>
            <a:r>
              <a:rPr lang="en-US" sz="1200" b="0" i="0" kern="1200" dirty="0" smtClean="0">
                <a:solidFill>
                  <a:schemeClr val="tx1"/>
                </a:solidFill>
                <a:effectLst/>
                <a:latin typeface="+mn-lt"/>
                <a:ea typeface="+mn-ea"/>
                <a:cs typeface="+mn-cs"/>
              </a:rPr>
              <a:t>Specifically, a cost function is of the form above where </a:t>
            </a:r>
            <a:r>
              <a:rPr lang="en-US" sz="1200" b="0" i="0" u="none" strike="noStrike" kern="1200" dirty="0" smtClean="0">
                <a:solidFill>
                  <a:schemeClr val="tx1"/>
                </a:solidFill>
                <a:effectLst/>
                <a:latin typeface="+mn-lt"/>
                <a:ea typeface="+mn-ea"/>
                <a:cs typeface="+mn-cs"/>
              </a:rPr>
              <a:t>W</a:t>
            </a:r>
            <a:r>
              <a:rPr lang="en-US" sz="1200" b="0" i="0" kern="1200" dirty="0" smtClean="0">
                <a:solidFill>
                  <a:schemeClr val="tx1"/>
                </a:solidFill>
                <a:effectLst/>
                <a:latin typeface="+mn-lt"/>
                <a:ea typeface="+mn-ea"/>
                <a:cs typeface="+mn-cs"/>
              </a:rPr>
              <a:t> is our neural network's weights, </a:t>
            </a:r>
            <a:r>
              <a:rPr lang="en-US" sz="1200" b="0" i="0" u="none" strike="noStrike" kern="1200" dirty="0" smtClean="0">
                <a:solidFill>
                  <a:schemeClr val="tx1"/>
                </a:solidFill>
                <a:effectLst/>
                <a:latin typeface="+mn-lt"/>
                <a:ea typeface="+mn-ea"/>
                <a:cs typeface="+mn-cs"/>
              </a:rPr>
              <a:t>B</a:t>
            </a:r>
            <a:r>
              <a:rPr lang="en-US" sz="1200" b="0" i="0" kern="1200" dirty="0" smtClean="0">
                <a:solidFill>
                  <a:schemeClr val="tx1"/>
                </a:solidFill>
                <a:effectLst/>
                <a:latin typeface="+mn-lt"/>
                <a:ea typeface="+mn-ea"/>
                <a:cs typeface="+mn-cs"/>
              </a:rPr>
              <a:t> is our neural network's biases, </a:t>
            </a:r>
            <a:r>
              <a:rPr lang="en-US" sz="1200" b="0" i="0" u="none" strike="noStrike" kern="1200" dirty="0" err="1" smtClean="0">
                <a:solidFill>
                  <a:schemeClr val="tx1"/>
                </a:solidFill>
                <a:effectLst/>
                <a:latin typeface="+mn-lt"/>
                <a:ea typeface="+mn-ea"/>
                <a:cs typeface="+mn-cs"/>
              </a:rPr>
              <a:t>Sr</a:t>
            </a:r>
            <a:r>
              <a:rPr lang="en-US" sz="1200" b="0" i="0" kern="1200" dirty="0" smtClean="0">
                <a:solidFill>
                  <a:schemeClr val="tx1"/>
                </a:solidFill>
                <a:effectLst/>
                <a:latin typeface="+mn-lt"/>
                <a:ea typeface="+mn-ea"/>
                <a:cs typeface="+mn-cs"/>
              </a:rPr>
              <a:t> is the input of a single training sample, and </a:t>
            </a:r>
            <a:r>
              <a:rPr lang="en-US" sz="1200" b="0" i="0" u="none" strike="noStrike" kern="1200" dirty="0" err="1" smtClean="0">
                <a:solidFill>
                  <a:schemeClr val="tx1"/>
                </a:solidFill>
                <a:effectLst/>
                <a:latin typeface="+mn-lt"/>
                <a:ea typeface="+mn-ea"/>
                <a:cs typeface="+mn-cs"/>
              </a:rPr>
              <a:t>Er</a:t>
            </a:r>
            <a:r>
              <a:rPr lang="en-US" sz="1200" b="0" i="0" kern="1200" dirty="0" smtClean="0">
                <a:solidFill>
                  <a:schemeClr val="tx1"/>
                </a:solidFill>
                <a:effectLst/>
                <a:latin typeface="+mn-lt"/>
                <a:ea typeface="+mn-ea"/>
                <a:cs typeface="+mn-cs"/>
              </a:rPr>
              <a:t> is the desired output of that training sample. Note this function can also potentially be dependent on </a:t>
            </a:r>
            <a:r>
              <a:rPr lang="en-US" sz="1200" b="0" i="0" u="none" strike="noStrike" kern="1200" dirty="0" smtClean="0">
                <a:solidFill>
                  <a:schemeClr val="tx1"/>
                </a:solidFill>
                <a:effectLst/>
                <a:latin typeface="+mn-lt"/>
                <a:ea typeface="+mn-ea"/>
                <a:cs typeface="+mn-cs"/>
              </a:rPr>
              <a:t>output from</a:t>
            </a:r>
            <a:r>
              <a:rPr lang="en-US" sz="1200" b="0" i="0" u="none" strike="noStrike" kern="1200" baseline="0" dirty="0" smtClean="0">
                <a:solidFill>
                  <a:schemeClr val="tx1"/>
                </a:solidFill>
                <a:effectLst/>
                <a:latin typeface="+mn-lt"/>
                <a:ea typeface="+mn-ea"/>
                <a:cs typeface="+mn-cs"/>
              </a:rPr>
              <a:t> other neurons.</a:t>
            </a:r>
            <a:endParaRPr lang="en-US" sz="1200" b="0" i="0" kern="1200" dirty="0" smtClean="0">
              <a:solidFill>
                <a:schemeClr val="tx1"/>
              </a:solidFill>
              <a:effectLst/>
              <a:latin typeface="+mn-lt"/>
              <a:ea typeface="+mn-ea"/>
              <a:cs typeface="+mn-cs"/>
            </a:endParaRPr>
          </a:p>
          <a:p>
            <a:pPr fontAlgn="base"/>
            <a:r>
              <a:rPr lang="en-US" sz="1200" b="0" i="0" u="none" strike="noStrike" kern="1200" dirty="0" smtClean="0">
                <a:solidFill>
                  <a:schemeClr val="tx1"/>
                </a:solidFill>
                <a:effectLst/>
                <a:latin typeface="+mn-lt"/>
                <a:ea typeface="+mn-ea"/>
                <a:cs typeface="+mn-cs"/>
              </a:rPr>
              <a:t>A</a:t>
            </a:r>
            <a:r>
              <a:rPr lang="en-US" sz="1200" b="0" i="0" u="none" strike="noStrike" kern="1200" baseline="0" dirty="0" smtClean="0">
                <a:solidFill>
                  <a:schemeClr val="tx1"/>
                </a:solidFill>
                <a:effectLst/>
                <a:latin typeface="+mn-lt"/>
                <a:ea typeface="+mn-ea"/>
                <a:cs typeface="+mn-cs"/>
              </a:rPr>
              <a:t> variety of cost functions have been used. </a:t>
            </a:r>
            <a:r>
              <a:rPr lang="en-US" sz="1200" b="0" i="0" u="none" strike="noStrike" kern="1200" baseline="0" dirty="0" smtClean="0">
                <a:solidFill>
                  <a:schemeClr val="tx1"/>
                </a:solidFill>
                <a:effectLst/>
                <a:latin typeface="+mn-lt"/>
                <a:ea typeface="+mn-ea"/>
                <a:cs typeface="+mn-cs"/>
              </a:rPr>
              <a:t>T</a:t>
            </a:r>
            <a:r>
              <a:rPr lang="en-US" sz="1200" b="0" i="0" kern="1200" dirty="0" smtClean="0">
                <a:solidFill>
                  <a:schemeClr val="tx1"/>
                </a:solidFill>
                <a:effectLst/>
                <a:latin typeface="+mn-lt"/>
                <a:ea typeface="+mn-ea"/>
                <a:cs typeface="+mn-cs"/>
              </a:rPr>
              <a:t>he cost function measures what is actually important and meaningful for our purposes to the learning algorithm. As a result, we must choose, or accurately define, the cost function based on an understanding of the problem we want to solve or the level of achievement we want to reach.  Cost functions include algorithms</a:t>
            </a:r>
            <a:r>
              <a:rPr lang="en-US" sz="1200" b="0" i="0" kern="1200" baseline="0" dirty="0" smtClean="0">
                <a:solidFill>
                  <a:schemeClr val="tx1"/>
                </a:solidFill>
                <a:effectLst/>
                <a:latin typeface="+mn-lt"/>
                <a:ea typeface="+mn-ea"/>
                <a:cs typeface="+mn-cs"/>
              </a:rPr>
              <a:t> like mean squared error, alternative least squares, cross-entropy cost, exponential cost, Hellinger distance, and a slew of other.  We will see results from cost functions when we evaluate the models we produce.</a:t>
            </a:r>
            <a:endParaRPr lang="en-US" sz="1200" kern="1200" dirty="0">
              <a:solidFill>
                <a:schemeClr val="tx1"/>
              </a:solidFill>
              <a:effectLst/>
              <a:latin typeface="+mn-lt"/>
              <a:ea typeface="+mn-ea"/>
              <a:cs typeface="+mn-cs"/>
            </a:endParaRPr>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4370179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pPr fontAlgn="base"/>
            <a:r>
              <a:rPr lang="en-US" sz="1200" b="0" i="0" kern="1200" dirty="0" smtClean="0">
                <a:solidFill>
                  <a:schemeClr val="tx1"/>
                </a:solidFill>
                <a:effectLst/>
                <a:latin typeface="+mn-lt"/>
                <a:ea typeface="+mn-ea"/>
                <a:cs typeface="+mn-cs"/>
              </a:rPr>
              <a:t>Because part of the process of machine learning is to find the highest accuracy of</a:t>
            </a:r>
            <a:r>
              <a:rPr lang="en-US" sz="1200" b="0" i="0" kern="1200" baseline="0" dirty="0" smtClean="0">
                <a:solidFill>
                  <a:schemeClr val="tx1"/>
                </a:solidFill>
                <a:effectLst/>
                <a:latin typeface="+mn-lt"/>
                <a:ea typeface="+mn-ea"/>
                <a:cs typeface="+mn-cs"/>
              </a:rPr>
              <a:t> predictions</a:t>
            </a:r>
            <a:r>
              <a:rPr lang="en-US" sz="1200" b="0" i="0" kern="1200" dirty="0" smtClean="0">
                <a:solidFill>
                  <a:schemeClr val="tx1"/>
                </a:solidFill>
                <a:effectLst/>
                <a:latin typeface="+mn-lt"/>
                <a:ea typeface="+mn-ea"/>
                <a:cs typeface="+mn-cs"/>
              </a:rPr>
              <a:t>, or to minimize the error rate, given a set of training data,</a:t>
            </a:r>
            <a:r>
              <a:rPr lang="en-US" sz="1200" b="0" i="0" kern="1200" baseline="0" dirty="0" smtClean="0">
                <a:solidFill>
                  <a:schemeClr val="tx1"/>
                </a:solidFill>
                <a:effectLst/>
                <a:latin typeface="+mn-lt"/>
                <a:ea typeface="+mn-ea"/>
                <a:cs typeface="+mn-cs"/>
              </a:rPr>
              <a:t> we must have tools to measure our models.  </a:t>
            </a:r>
            <a:r>
              <a:rPr lang="en-US" sz="1200" b="0" i="0" kern="1200" dirty="0" smtClean="0">
                <a:solidFill>
                  <a:schemeClr val="tx1"/>
                </a:solidFill>
                <a:effectLst/>
                <a:latin typeface="+mn-lt"/>
                <a:ea typeface="+mn-ea"/>
                <a:cs typeface="+mn-cs"/>
              </a:rPr>
              <a:t> Gradient descent is used to find the minimum error by minimizing the </a:t>
            </a:r>
            <a:r>
              <a:rPr lang="en-US" sz="1200" b="0" i="0" kern="1200" dirty="0" err="1" smtClean="0">
                <a:solidFill>
                  <a:schemeClr val="tx1"/>
                </a:solidFill>
                <a:effectLst/>
                <a:latin typeface="+mn-lt"/>
                <a:ea typeface="+mn-ea"/>
                <a:cs typeface="+mn-cs"/>
              </a:rPr>
              <a:t>rsults</a:t>
            </a:r>
            <a:r>
              <a:rPr lang="en-US" sz="1200" b="0" i="0" kern="1200" dirty="0" smtClean="0">
                <a:solidFill>
                  <a:schemeClr val="tx1"/>
                </a:solidFill>
                <a:effectLst/>
                <a:latin typeface="+mn-lt"/>
                <a:ea typeface="+mn-ea"/>
                <a:cs typeface="+mn-cs"/>
              </a:rPr>
              <a:t> of the cost function</a:t>
            </a:r>
            <a:r>
              <a:rPr lang="en-US" sz="1200" b="0" i="0" kern="1200" baseline="0" dirty="0" smtClean="0">
                <a:solidFill>
                  <a:schemeClr val="tx1"/>
                </a:solidFill>
                <a:effectLst/>
                <a:latin typeface="+mn-lt"/>
                <a:ea typeface="+mn-ea"/>
                <a:cs typeface="+mn-cs"/>
              </a:rPr>
              <a:t> we employ.</a:t>
            </a:r>
          </a:p>
          <a:p>
            <a:pPr fontAlgn="base"/>
            <a:r>
              <a:rPr lang="en-US" sz="1200" b="1" i="0" kern="1200" dirty="0" smtClean="0">
                <a:solidFill>
                  <a:schemeClr val="tx1"/>
                </a:solidFill>
                <a:effectLst/>
                <a:latin typeface="+mn-lt"/>
                <a:ea typeface="+mn-ea"/>
                <a:cs typeface="+mn-cs"/>
              </a:rPr>
              <a:t>Gradient descent</a:t>
            </a:r>
            <a:r>
              <a:rPr lang="en-US" sz="1200" b="0" i="0" kern="1200" dirty="0" smtClean="0">
                <a:solidFill>
                  <a:schemeClr val="tx1"/>
                </a:solidFill>
                <a:effectLst/>
                <a:latin typeface="+mn-lt"/>
                <a:ea typeface="+mn-ea"/>
                <a:cs typeface="+mn-cs"/>
              </a:rPr>
              <a:t> is a first-order iterative</a:t>
            </a:r>
            <a:r>
              <a:rPr lang="en-US" sz="1200" b="0" i="0" kern="1200" baseline="0" dirty="0" smtClean="0">
                <a:solidFill>
                  <a:schemeClr val="tx1"/>
                </a:solidFill>
                <a:effectLst/>
                <a:latin typeface="+mn-lt"/>
                <a:ea typeface="+mn-ea"/>
                <a:cs typeface="+mn-cs"/>
              </a:rPr>
              <a:t> optimization algorithm </a:t>
            </a:r>
            <a:r>
              <a:rPr lang="en-US" sz="1200" b="0" i="0" kern="1200" dirty="0" smtClean="0">
                <a:solidFill>
                  <a:schemeClr val="tx1"/>
                </a:solidFill>
                <a:effectLst/>
                <a:latin typeface="+mn-lt"/>
                <a:ea typeface="+mn-ea"/>
                <a:cs typeface="+mn-cs"/>
              </a:rPr>
              <a:t> for finding the minimum of a function. To find a </a:t>
            </a:r>
            <a:r>
              <a:rPr lang="en-US" sz="1200" b="0" i="0" u="none" strike="noStrike" kern="1200" baseline="0" dirty="0" smtClean="0">
                <a:solidFill>
                  <a:schemeClr val="tx1"/>
                </a:solidFill>
                <a:effectLst/>
                <a:latin typeface="+mn-lt"/>
                <a:ea typeface="+mn-ea"/>
                <a:cs typeface="+mn-cs"/>
              </a:rPr>
              <a:t> local minimum </a:t>
            </a:r>
            <a:r>
              <a:rPr lang="en-US" sz="1200" b="0" i="0" kern="1200" dirty="0" smtClean="0">
                <a:solidFill>
                  <a:schemeClr val="tx1"/>
                </a:solidFill>
                <a:effectLst/>
                <a:latin typeface="+mn-lt"/>
                <a:ea typeface="+mn-ea"/>
                <a:cs typeface="+mn-cs"/>
              </a:rPr>
              <a:t>of a function using gradient descent, we take steps proportional to the </a:t>
            </a:r>
            <a:r>
              <a:rPr lang="en-US" sz="1200" b="0" i="1" kern="1200" dirty="0" smtClean="0">
                <a:solidFill>
                  <a:schemeClr val="tx1"/>
                </a:solidFill>
                <a:effectLst/>
                <a:latin typeface="+mn-lt"/>
                <a:ea typeface="+mn-ea"/>
                <a:cs typeface="+mn-cs"/>
              </a:rPr>
              <a:t>negative</a:t>
            </a:r>
            <a:r>
              <a:rPr lang="en-US" sz="1200" b="0" i="0" kern="1200" dirty="0" smtClean="0">
                <a:solidFill>
                  <a:schemeClr val="tx1"/>
                </a:solidFill>
                <a:effectLst/>
                <a:latin typeface="+mn-lt"/>
                <a:ea typeface="+mn-ea"/>
                <a:cs typeface="+mn-cs"/>
              </a:rPr>
              <a:t> of the </a:t>
            </a:r>
            <a:r>
              <a:rPr lang="en-US" sz="1200" b="0" i="0" u="none" strike="noStrike" kern="1200" dirty="0" smtClean="0">
                <a:solidFill>
                  <a:schemeClr val="tx1"/>
                </a:solidFill>
                <a:effectLst/>
                <a:latin typeface="+mn-lt"/>
                <a:ea typeface="+mn-ea"/>
                <a:cs typeface="+mn-cs"/>
              </a:rPr>
              <a:t>gradient </a:t>
            </a:r>
            <a:r>
              <a:rPr lang="en-US" sz="1200" b="0" i="0" kern="1200" dirty="0" smtClean="0">
                <a:solidFill>
                  <a:schemeClr val="tx1"/>
                </a:solidFill>
                <a:effectLst/>
                <a:latin typeface="+mn-lt"/>
                <a:ea typeface="+mn-ea"/>
                <a:cs typeface="+mn-cs"/>
              </a:rPr>
              <a:t>(or of the approximate gradient) of the function at the current point. Although</a:t>
            </a:r>
            <a:r>
              <a:rPr lang="en-US" sz="1200" b="0" i="0" kern="1200" baseline="0" dirty="0" smtClean="0">
                <a:solidFill>
                  <a:schemeClr val="tx1"/>
                </a:solidFill>
                <a:effectLst/>
                <a:latin typeface="+mn-lt"/>
                <a:ea typeface="+mn-ea"/>
                <a:cs typeface="+mn-cs"/>
              </a:rPr>
              <a:t> there are other tools we might employ when it comes to optimization and error minimization, Gradient Descent is common and widely used in Machine Learning today.</a:t>
            </a:r>
            <a:endParaRPr lang="en-US" sz="1200" kern="1200" dirty="0">
              <a:solidFill>
                <a:schemeClr val="tx1"/>
              </a:solidFill>
              <a:effectLst/>
              <a:latin typeface="+mn-lt"/>
              <a:ea typeface="+mn-ea"/>
              <a:cs typeface="+mn-cs"/>
            </a:endParaRPr>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7467686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4126154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Recall that memorization and generalization are both important for recommender systems.  We had a brief look at memorization in the context of Wide &amp; Deep.  Now let’s cover a few deep</a:t>
            </a:r>
            <a:r>
              <a:rPr lang="en-US" sz="1200" kern="1200" baseline="0" dirty="0" smtClean="0">
                <a:solidFill>
                  <a:schemeClr val="tx1"/>
                </a:solidFill>
                <a:effectLst/>
                <a:latin typeface="+mn-lt"/>
                <a:ea typeface="+mn-ea"/>
                <a:cs typeface="+mn-cs"/>
              </a:rPr>
              <a:t> learning fundamentals. </a:t>
            </a:r>
          </a:p>
          <a:p>
            <a:r>
              <a:rPr lang="en-US" sz="1200" kern="1200" baseline="0" dirty="0" smtClean="0">
                <a:solidFill>
                  <a:schemeClr val="tx1"/>
                </a:solidFill>
                <a:effectLst/>
                <a:latin typeface="+mn-lt"/>
                <a:ea typeface="+mn-ea"/>
                <a:cs typeface="+mn-cs"/>
              </a:rPr>
              <a:t>With the reinvigoration of neural networks, both research and implementation, in the 2000s, deep learning has become an extremely active area, and is paving the way for modern machine learning.  Large companies like Google, Microsoft, Facebook, and Teradata have taken notice and are actively growing in-house deep learning teams.  Deep learning is still a pretty complex and </a:t>
            </a:r>
            <a:r>
              <a:rPr lang="en-US" sz="1200" kern="1200" baseline="0" dirty="0" err="1" smtClean="0">
                <a:solidFill>
                  <a:schemeClr val="tx1"/>
                </a:solidFill>
                <a:effectLst/>
                <a:latin typeface="+mn-lt"/>
                <a:ea typeface="+mn-ea"/>
                <a:cs typeface="+mn-cs"/>
              </a:rPr>
              <a:t>diffiuclt</a:t>
            </a:r>
            <a:r>
              <a:rPr lang="en-US" sz="1200" kern="1200" baseline="0" dirty="0" smtClean="0">
                <a:solidFill>
                  <a:schemeClr val="tx1"/>
                </a:solidFill>
                <a:effectLst/>
                <a:latin typeface="+mn-lt"/>
                <a:ea typeface="+mn-ea"/>
                <a:cs typeface="+mn-cs"/>
              </a:rPr>
              <a:t> subject to grasp.  But we are making progress.</a:t>
            </a: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2115673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The human brain is the most incredible biological</a:t>
            </a:r>
            <a:r>
              <a:rPr lang="en-US" sz="1200" kern="1200" baseline="0" dirty="0" smtClean="0">
                <a:solidFill>
                  <a:schemeClr val="tx1"/>
                </a:solidFill>
                <a:effectLst/>
                <a:latin typeface="+mn-lt"/>
                <a:ea typeface="+mn-ea"/>
                <a:cs typeface="+mn-cs"/>
              </a:rPr>
              <a:t> system we know.  It dictates the way we perceive every sight, sound, smell, taste, and touch.  It enables us to store memories, experience emotions, fashion communication, innovate, create, and dream.  Without it we would be </a:t>
            </a:r>
            <a:r>
              <a:rPr lang="en-US" sz="1200" kern="1200" baseline="0" dirty="0" err="1" smtClean="0">
                <a:solidFill>
                  <a:schemeClr val="tx1"/>
                </a:solidFill>
                <a:effectLst/>
                <a:latin typeface="+mn-lt"/>
                <a:ea typeface="+mn-ea"/>
                <a:cs typeface="+mn-cs"/>
              </a:rPr>
              <a:t>primative</a:t>
            </a:r>
            <a:r>
              <a:rPr lang="en-US" sz="1200" kern="1200" baseline="0" dirty="0" smtClean="0">
                <a:solidFill>
                  <a:schemeClr val="tx1"/>
                </a:solidFill>
                <a:effectLst/>
                <a:latin typeface="+mn-lt"/>
                <a:ea typeface="+mn-ea"/>
                <a:cs typeface="+mn-cs"/>
              </a:rPr>
              <a:t> organisms, incapable of anything beyond simple reflective actions.</a:t>
            </a:r>
          </a:p>
          <a:p>
            <a:r>
              <a:rPr lang="en-US" sz="1200" kern="1200" baseline="0" dirty="0" smtClean="0">
                <a:solidFill>
                  <a:schemeClr val="tx1"/>
                </a:solidFill>
                <a:effectLst/>
                <a:latin typeface="+mn-lt"/>
                <a:ea typeface="+mn-ea"/>
                <a:cs typeface="+mn-cs"/>
              </a:rPr>
              <a:t>A human infant brain only weighs a single pound.  But somehow it solves problems that even the most sophisticated supercomputers still find to be impossible.  Within a few months after birth, infants can recognize the faces of their parents, discern discrete objects from their backgrounds, and even tell voices apart.  </a:t>
            </a:r>
          </a:p>
          <a:p>
            <a:r>
              <a:rPr lang="en-US" sz="1200" kern="1200" baseline="0" dirty="0" smtClean="0">
                <a:solidFill>
                  <a:schemeClr val="tx1"/>
                </a:solidFill>
                <a:effectLst/>
                <a:latin typeface="+mn-lt"/>
                <a:ea typeface="+mn-ea"/>
                <a:cs typeface="+mn-cs"/>
              </a:rPr>
              <a:t>Within a year a human infant has already developed an intuition for natural physics, can track objects even when they become partially or completely blocked, and can associate sounds with specific meanings.  By early childhood a sophisticated understanding of grammar and vocabularies of thousands of words are attained.</a:t>
            </a:r>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5499686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The foundational</a:t>
            </a:r>
            <a:r>
              <a:rPr lang="en-US" sz="1200" kern="1200" baseline="0" dirty="0" smtClean="0">
                <a:solidFill>
                  <a:schemeClr val="tx1"/>
                </a:solidFill>
                <a:effectLst/>
                <a:latin typeface="+mn-lt"/>
                <a:ea typeface="+mn-ea"/>
                <a:cs typeface="+mn-cs"/>
              </a:rPr>
              <a:t> unit of the human brain is the neuron.  A tiny piece of brain matter, about the size of a grain of rice, contains over 10,000 neurons, each of which forms an average of 6,000 connections with other neurons.  It is this massive biological network that enables us to experience the world around us.  For our purposes in Deep Learning, our goal is to building machine learning models to solve problems in an analogous manner.  </a:t>
            </a:r>
          </a:p>
          <a:p>
            <a:r>
              <a:rPr lang="en-US" sz="1200" kern="1200" baseline="0" dirty="0" smtClean="0">
                <a:solidFill>
                  <a:schemeClr val="tx1"/>
                </a:solidFill>
                <a:effectLst/>
                <a:latin typeface="+mn-lt"/>
                <a:ea typeface="+mn-ea"/>
                <a:cs typeface="+mn-cs"/>
              </a:rPr>
              <a:t>At its core the neuron is optimized to receive information from other neurons, process the information in a </a:t>
            </a:r>
            <a:r>
              <a:rPr lang="en-US" sz="1200" kern="1200" baseline="0" dirty="0" err="1" smtClean="0">
                <a:solidFill>
                  <a:schemeClr val="tx1"/>
                </a:solidFill>
                <a:effectLst/>
                <a:latin typeface="+mn-lt"/>
                <a:ea typeface="+mn-ea"/>
                <a:cs typeface="+mn-cs"/>
              </a:rPr>
              <a:t>unizue</a:t>
            </a:r>
            <a:r>
              <a:rPr lang="en-US" sz="1200" kern="1200" baseline="0" dirty="0" smtClean="0">
                <a:solidFill>
                  <a:schemeClr val="tx1"/>
                </a:solidFill>
                <a:effectLst/>
                <a:latin typeface="+mn-lt"/>
                <a:ea typeface="+mn-ea"/>
                <a:cs typeface="+mn-cs"/>
              </a:rPr>
              <a:t> way, and send the results to other cells.</a:t>
            </a:r>
          </a:p>
          <a:p>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2866454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The neuron receives its inputs along antennae-like</a:t>
            </a:r>
            <a:r>
              <a:rPr lang="en-US" sz="1200" kern="1200" baseline="0" dirty="0" smtClean="0">
                <a:solidFill>
                  <a:schemeClr val="tx1"/>
                </a:solidFill>
                <a:effectLst/>
                <a:latin typeface="+mn-lt"/>
                <a:ea typeface="+mn-ea"/>
                <a:cs typeface="+mn-cs"/>
              </a:rPr>
              <a:t> structures called dendrites.  Each of the incoming connections is dynamically strengthened on weakened based on how often it is used. This is how we learn new concepts.  The strength of each connection determines the contribution of the input to the neuron’s output.  After being weighted by the strength of their respective connections, the inputs are summed together in the cell body.  </a:t>
            </a:r>
            <a:r>
              <a:rPr lang="en-US" sz="1200" kern="1200" baseline="0" dirty="0" err="1"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sum is then transformed into a new signal that’s then propagated along the cell’s </a:t>
            </a:r>
            <a:r>
              <a:rPr lang="en-US" sz="1200" kern="1200" baseline="0" dirty="0" err="1" smtClean="0">
                <a:solidFill>
                  <a:schemeClr val="tx1"/>
                </a:solidFill>
                <a:effectLst/>
                <a:latin typeface="+mn-lt"/>
                <a:ea typeface="+mn-ea"/>
                <a:cs typeface="+mn-cs"/>
              </a:rPr>
              <a:t>axion</a:t>
            </a:r>
            <a:r>
              <a:rPr lang="en-US" sz="1200" kern="1200" baseline="0" dirty="0" smtClean="0">
                <a:solidFill>
                  <a:schemeClr val="tx1"/>
                </a:solidFill>
                <a:effectLst/>
                <a:latin typeface="+mn-lt"/>
                <a:ea typeface="+mn-ea"/>
                <a:cs typeface="+mn-cs"/>
              </a:rPr>
              <a:t> and sent off to other neurons.  </a:t>
            </a: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2454559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baseline="0" dirty="0" smtClean="0">
                <a:solidFill>
                  <a:schemeClr val="tx1"/>
                </a:solidFill>
                <a:effectLst/>
                <a:latin typeface="+mn-lt"/>
                <a:ea typeface="+mn-ea"/>
                <a:cs typeface="+mn-cs"/>
              </a:rPr>
              <a:t>For decades, years before Turning published his seminal paper on Machine Intelligence, we have dreamed of building intelligent machines with brains like ours.   In 1943 an approach first pioneered by Warren S. McCulloch and Walter H. Pitts gave us a plausible starting point. Describing neuronal activity as a connected series of functions, it </a:t>
            </a:r>
            <a:r>
              <a:rPr lang="en-US" sz="1200" kern="1200" baseline="0" dirty="0" err="1" smtClean="0">
                <a:solidFill>
                  <a:schemeClr val="tx1"/>
                </a:solidFill>
                <a:effectLst/>
                <a:latin typeface="+mn-lt"/>
                <a:ea typeface="+mn-ea"/>
                <a:cs typeface="+mn-cs"/>
              </a:rPr>
              <a:t>becamse</a:t>
            </a:r>
            <a:r>
              <a:rPr lang="en-US" sz="1200" kern="1200" baseline="0" dirty="0" smtClean="0">
                <a:solidFill>
                  <a:schemeClr val="tx1"/>
                </a:solidFill>
                <a:effectLst/>
                <a:latin typeface="+mn-lt"/>
                <a:ea typeface="+mn-ea"/>
                <a:cs typeface="+mn-cs"/>
              </a:rPr>
              <a:t> possible to imagine building artificial neurons.  But building these artificially intelligent machines requires us to solve some of the most complex computational problems we have ever attempted.  The field of Deep Learning would lead us there.</a:t>
            </a: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6997358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Based on McCulloch/Pitts</a:t>
            </a:r>
            <a:r>
              <a:rPr lang="en-US" sz="1200" kern="1200" baseline="0" dirty="0" smtClean="0">
                <a:solidFill>
                  <a:schemeClr val="tx1"/>
                </a:solidFill>
                <a:effectLst/>
                <a:latin typeface="+mn-lt"/>
                <a:ea typeface="+mn-ea"/>
                <a:cs typeface="+mn-cs"/>
              </a:rPr>
              <a:t> work, the perceptron algorithm dates back to the late 1950s; its first implementation, in custom hardware, was one of the first artificial neural networks to be produced. </a:t>
            </a:r>
            <a:r>
              <a:rPr lang="en-US" sz="1200" b="0" i="0" kern="1200" dirty="0" smtClean="0">
                <a:solidFill>
                  <a:schemeClr val="tx1"/>
                </a:solidFill>
                <a:effectLst/>
                <a:latin typeface="+mn-lt"/>
                <a:ea typeface="+mn-ea"/>
                <a:cs typeface="+mn-cs"/>
              </a:rPr>
              <a:t>The perceptron is a linear classifier, therefore it will never get to the state with all the input vectors classified correctly if the training set </a:t>
            </a:r>
            <a:r>
              <a:rPr lang="en-US" sz="1200" b="0" i="1" kern="1200" dirty="0" smtClean="0">
                <a:solidFill>
                  <a:schemeClr val="tx1"/>
                </a:solidFill>
                <a:effectLst/>
                <a:latin typeface="+mn-lt"/>
                <a:ea typeface="+mn-ea"/>
                <a:cs typeface="+mn-cs"/>
              </a:rPr>
              <a:t>D</a:t>
            </a:r>
            <a:r>
              <a:rPr lang="en-US" sz="1200" b="0" i="0" kern="1200" dirty="0" smtClean="0">
                <a:solidFill>
                  <a:schemeClr val="tx1"/>
                </a:solidFill>
                <a:effectLst/>
                <a:latin typeface="+mn-lt"/>
                <a:ea typeface="+mn-ea"/>
                <a:cs typeface="+mn-cs"/>
              </a:rPr>
              <a:t> is not linearly</a:t>
            </a:r>
            <a:r>
              <a:rPr lang="en-US" sz="1200" b="0" i="0" kern="1200" baseline="0" dirty="0" smtClean="0">
                <a:solidFill>
                  <a:schemeClr val="tx1"/>
                </a:solidFill>
                <a:effectLst/>
                <a:latin typeface="+mn-lt"/>
                <a:ea typeface="+mn-ea"/>
                <a:cs typeface="+mn-cs"/>
              </a:rPr>
              <a:t> separable</a:t>
            </a:r>
            <a:r>
              <a:rPr lang="en-US" sz="1200" b="0" i="0" kern="1200" dirty="0" smtClean="0">
                <a:solidFill>
                  <a:schemeClr val="tx1"/>
                </a:solidFill>
                <a:effectLst/>
                <a:latin typeface="+mn-lt"/>
                <a:ea typeface="+mn-ea"/>
                <a:cs typeface="+mn-cs"/>
              </a:rPr>
              <a:t>, i.e. if the positive examples can not be separated from the negative examples by a hyperplane. In this case, no "approximate" solution will be gradually approached under the standard learning algorithm, but instead learning will fail completely. Hence, if linear </a:t>
            </a:r>
            <a:r>
              <a:rPr lang="en-US" sz="1200" b="0" i="0" kern="1200" dirty="0" err="1" smtClean="0">
                <a:solidFill>
                  <a:schemeClr val="tx1"/>
                </a:solidFill>
                <a:effectLst/>
                <a:latin typeface="+mn-lt"/>
                <a:ea typeface="+mn-ea"/>
                <a:cs typeface="+mn-cs"/>
              </a:rPr>
              <a:t>separability</a:t>
            </a:r>
            <a:r>
              <a:rPr lang="en-US" sz="1200" b="0" i="0" kern="1200" dirty="0" smtClean="0">
                <a:solidFill>
                  <a:schemeClr val="tx1"/>
                </a:solidFill>
                <a:effectLst/>
                <a:latin typeface="+mn-lt"/>
                <a:ea typeface="+mn-ea"/>
                <a:cs typeface="+mn-cs"/>
              </a:rPr>
              <a:t> of the training set is not known a priori, one of the training variants below should be used.</a:t>
            </a:r>
          </a:p>
          <a:p>
            <a:r>
              <a:rPr lang="en-US" sz="1200" b="0" i="0" kern="1200" dirty="0" smtClean="0">
                <a:solidFill>
                  <a:schemeClr val="tx1"/>
                </a:solidFill>
                <a:effectLst/>
                <a:latin typeface="+mn-lt"/>
                <a:ea typeface="+mn-ea"/>
                <a:cs typeface="+mn-cs"/>
              </a:rPr>
              <a:t>But if the training set </a:t>
            </a:r>
            <a:r>
              <a:rPr lang="en-US" sz="1200" b="0" i="1" kern="1200" dirty="0" smtClean="0">
                <a:solidFill>
                  <a:schemeClr val="tx1"/>
                </a:solidFill>
                <a:effectLst/>
                <a:latin typeface="+mn-lt"/>
                <a:ea typeface="+mn-ea"/>
                <a:cs typeface="+mn-cs"/>
              </a:rPr>
              <a:t>is</a:t>
            </a:r>
            <a:r>
              <a:rPr lang="en-US" sz="1200" b="0" i="0" kern="1200" dirty="0" smtClean="0">
                <a:solidFill>
                  <a:schemeClr val="tx1"/>
                </a:solidFill>
                <a:effectLst/>
                <a:latin typeface="+mn-lt"/>
                <a:ea typeface="+mn-ea"/>
                <a:cs typeface="+mn-cs"/>
              </a:rPr>
              <a:t> linearly separable, then the perceptron is guaranteed to converge, and there is an upper bound on the number of times the perceptron will adjust its weights during the training.</a:t>
            </a:r>
          </a:p>
          <a:p>
            <a:r>
              <a:rPr lang="en-US" dirty="0" smtClean="0"/>
              <a:t>Marvin Minsky’s and Seymour </a:t>
            </a:r>
            <a:r>
              <a:rPr lang="en-US" dirty="0" err="1" smtClean="0"/>
              <a:t>Papert’s</a:t>
            </a:r>
            <a:r>
              <a:rPr lang="en-US" dirty="0" smtClean="0"/>
              <a:t> 1969 book, </a:t>
            </a:r>
            <a:r>
              <a:rPr lang="en-US" dirty="0" err="1" smtClean="0"/>
              <a:t>Perceptrons</a:t>
            </a:r>
            <a:r>
              <a:rPr lang="en-US" dirty="0" smtClean="0"/>
              <a:t>, demonstrated various-—even trivial—limitations, inadvertently leading to a decline of interest within both academia and the general public, who had mistakenly assumed computer</a:t>
            </a:r>
            <a:r>
              <a:rPr lang="en-US" baseline="0" dirty="0" smtClean="0"/>
              <a:t> software</a:t>
            </a:r>
            <a:r>
              <a:rPr lang="en-US" dirty="0" smtClean="0"/>
              <a:t> would simply keep up with the breakneck pace of computational power.</a:t>
            </a:r>
            <a:br>
              <a:rPr lang="en-US" dirty="0" smtClean="0"/>
            </a:b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1713954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98438" y="685800"/>
            <a:ext cx="6096000" cy="3429000"/>
          </a:xfrm>
        </p:spPr>
      </p:sp>
      <p:sp>
        <p:nvSpPr>
          <p:cNvPr id="3" name="Notes Placeholder 2"/>
          <p:cNvSpPr>
            <a:spLocks noGrp="1"/>
          </p:cNvSpPr>
          <p:nvPr>
            <p:ph type="body" idx="1"/>
          </p:nvPr>
        </p:nvSpPr>
        <p:spPr>
          <a:xfrm>
            <a:off x="685800" y="4371650"/>
            <a:ext cx="5486400" cy="4114800"/>
          </a:xfrm>
        </p:spPr>
        <p:txBody>
          <a:bodyPr/>
          <a:lstStyle/>
          <a:p>
            <a:r>
              <a:rPr lang="en-US" sz="1200" kern="1200" dirty="0" smtClean="0">
                <a:solidFill>
                  <a:schemeClr val="tx1"/>
                </a:solidFill>
                <a:effectLst/>
                <a:latin typeface="+mn-lt"/>
                <a:ea typeface="+mn-ea"/>
                <a:cs typeface="+mn-cs"/>
              </a:rPr>
              <a:t>After the early</a:t>
            </a:r>
            <a:r>
              <a:rPr lang="en-US" sz="1200" kern="1200" baseline="0" dirty="0" smtClean="0">
                <a:solidFill>
                  <a:schemeClr val="tx1"/>
                </a:solidFill>
                <a:effectLst/>
                <a:latin typeface="+mn-lt"/>
                <a:ea typeface="+mn-ea"/>
                <a:cs typeface="+mn-cs"/>
              </a:rPr>
              <a:t> promise and disfavor of the perceptron, </a:t>
            </a:r>
            <a:r>
              <a:rPr lang="en-US" sz="1200" kern="1200" baseline="0" dirty="0" err="1" smtClean="0">
                <a:solidFill>
                  <a:schemeClr val="tx1"/>
                </a:solidFill>
                <a:effectLst/>
                <a:latin typeface="+mn-lt"/>
                <a:ea typeface="+mn-ea"/>
                <a:cs typeface="+mn-cs"/>
              </a:rPr>
              <a:t>als</a:t>
            </a:r>
            <a:r>
              <a:rPr lang="en-US" sz="1200" kern="1200" baseline="0" dirty="0" smtClean="0">
                <a:solidFill>
                  <a:schemeClr val="tx1"/>
                </a:solidFill>
                <a:effectLst/>
                <a:latin typeface="+mn-lt"/>
                <a:ea typeface="+mn-ea"/>
                <a:cs typeface="+mn-cs"/>
              </a:rPr>
              <a:t> b</a:t>
            </a:r>
            <a:r>
              <a:rPr lang="en-US" sz="1200" kern="1200" dirty="0" smtClean="0">
                <a:solidFill>
                  <a:schemeClr val="tx1"/>
                </a:solidFill>
                <a:effectLst/>
                <a:latin typeface="+mn-lt"/>
                <a:ea typeface="+mn-ea"/>
                <a:cs typeface="+mn-cs"/>
              </a:rPr>
              <a:t>ased</a:t>
            </a:r>
            <a:r>
              <a:rPr lang="en-US" sz="1200" kern="1200" baseline="0" dirty="0" smtClean="0">
                <a:solidFill>
                  <a:schemeClr val="tx1"/>
                </a:solidFill>
                <a:effectLst/>
                <a:latin typeface="+mn-lt"/>
                <a:ea typeface="+mn-ea"/>
                <a:cs typeface="+mn-cs"/>
              </a:rPr>
              <a:t> on McCulloch/Pitts, w</a:t>
            </a:r>
            <a:r>
              <a:rPr lang="en-US" sz="1200" kern="1200" dirty="0" smtClean="0">
                <a:solidFill>
                  <a:schemeClr val="tx1"/>
                </a:solidFill>
                <a:effectLst/>
                <a:latin typeface="+mn-lt"/>
                <a:ea typeface="+mn-ea"/>
                <a:cs typeface="+mn-cs"/>
              </a:rPr>
              <a:t>e can translate the functional understanding of human</a:t>
            </a:r>
            <a:r>
              <a:rPr lang="en-US" sz="1200" kern="1200" baseline="0" dirty="0" smtClean="0">
                <a:solidFill>
                  <a:schemeClr val="tx1"/>
                </a:solidFill>
                <a:effectLst/>
                <a:latin typeface="+mn-lt"/>
                <a:ea typeface="+mn-ea"/>
                <a:cs typeface="+mn-cs"/>
              </a:rPr>
              <a:t> neurons into an artificial model that we can represent more completely in our systems.  Just as in biological neurons, our artificial neuron takes in some number of inputs, x1, x2 ... and so on, each of which is multiplied by a specific weight, w1, w2, and so on.  These weighted inputs are, as with biology, summed together to produce the logit of the neuron.</a:t>
            </a:r>
            <a:endParaRPr lang="en-US" dirty="0"/>
          </a:p>
        </p:txBody>
      </p:sp>
      <p:sp>
        <p:nvSpPr>
          <p:cNvPr id="4" name="Footer Placeholder 3"/>
          <p:cNvSpPr>
            <a:spLocks noGrp="1"/>
          </p:cNvSpPr>
          <p:nvPr>
            <p:ph type="ftr" sz="quarter" idx="10"/>
          </p:nvPr>
        </p:nvSpPr>
        <p:spPr/>
        <p:txBody>
          <a:bodyPr/>
          <a:lstStyle/>
          <a:p>
            <a:r>
              <a:rPr lang="en-US" smtClean="0"/>
              <a:t>© 2016 Teradata</a:t>
            </a:r>
            <a:endParaRPr lang="en-US"/>
          </a:p>
        </p:txBody>
      </p:sp>
    </p:spTree>
    <p:extLst>
      <p:ext uri="{BB962C8B-B14F-4D97-AF65-F5344CB8AC3E}">
        <p14:creationId xmlns:p14="http://schemas.microsoft.com/office/powerpoint/2010/main" val="9612338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Alternate Title Slide">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bwMode="gray">
          <a:xfrm>
            <a:off x="0" y="1765762"/>
            <a:ext cx="9144000" cy="1611980"/>
          </a:xfrm>
          <a:solidFill>
            <a:schemeClr val="accent1">
              <a:alpha val="90000"/>
            </a:schemeClr>
          </a:solidFill>
        </p:spPr>
        <p:txBody>
          <a:bodyPr lIns="457200" tIns="137160" rIns="457200" bIns="137160" anchor="ctr" anchorCtr="0">
            <a:spAutoFit/>
          </a:bodyPr>
          <a:lstStyle>
            <a:lvl1pPr marL="0" indent="0" algn="ctr">
              <a:lnSpc>
                <a:spcPct val="85000"/>
              </a:lnSpc>
              <a:spcBef>
                <a:spcPts val="200"/>
              </a:spcBef>
              <a:spcAft>
                <a:spcPts val="200"/>
              </a:spcAft>
              <a:buFont typeface="Arial" panose="020B0604020202020204" pitchFamily="34" charset="0"/>
              <a:buChar char="​"/>
              <a:tabLst>
                <a:tab pos="457200" algn="l"/>
              </a:tabLst>
              <a:defRPr sz="2400" b="1">
                <a:solidFill>
                  <a:schemeClr val="bg1"/>
                </a:solidFill>
              </a:defRPr>
            </a:lvl1pPr>
            <a:lvl2pPr marL="0" indent="0" algn="ctr">
              <a:lnSpc>
                <a:spcPct val="85000"/>
              </a:lnSpc>
              <a:spcBef>
                <a:spcPts val="0"/>
              </a:spcBef>
              <a:spcAft>
                <a:spcPts val="200"/>
              </a:spcAft>
              <a:buFont typeface="Arial" panose="020B0604020202020204" pitchFamily="34" charset="0"/>
              <a:buChar char="​"/>
              <a:defRPr sz="1800" b="1">
                <a:solidFill>
                  <a:schemeClr val="bg1"/>
                </a:solidFill>
              </a:defRPr>
            </a:lvl2pPr>
            <a:lvl3pPr marL="0" indent="0" algn="ctr">
              <a:lnSpc>
                <a:spcPct val="85000"/>
              </a:lnSpc>
              <a:spcBef>
                <a:spcPts val="600"/>
              </a:spcBef>
              <a:spcAft>
                <a:spcPts val="200"/>
              </a:spcAft>
              <a:buFont typeface="Arial" panose="020B0604020202020204" pitchFamily="34" charset="0"/>
              <a:buChar char="​"/>
              <a:defRPr sz="1400" b="1">
                <a:solidFill>
                  <a:schemeClr val="bg1"/>
                </a:solidFill>
              </a:defRPr>
            </a:lvl3pPr>
            <a:lvl4pPr marL="0" indent="0" algn="ctr">
              <a:lnSpc>
                <a:spcPct val="85000"/>
              </a:lnSpc>
              <a:spcBef>
                <a:spcPts val="200"/>
              </a:spcBef>
              <a:spcAft>
                <a:spcPts val="200"/>
              </a:spcAft>
              <a:buFont typeface="Arial" panose="020B0604020202020204" pitchFamily="34" charset="0"/>
              <a:buChar char="​"/>
              <a:defRPr sz="1400" b="0">
                <a:solidFill>
                  <a:schemeClr val="bg1"/>
                </a:solidFill>
              </a:defRPr>
            </a:lvl4pPr>
            <a:lvl5pPr marL="0" indent="0" algn="ctr">
              <a:lnSpc>
                <a:spcPct val="85000"/>
              </a:lnSpc>
              <a:spcBef>
                <a:spcPts val="200"/>
              </a:spcBef>
              <a:spcAft>
                <a:spcPts val="200"/>
              </a:spcAft>
              <a:buFont typeface="Arial" panose="020B0604020202020204" pitchFamily="34" charset="0"/>
              <a:buChar char="​"/>
              <a:defRPr sz="1400" b="0">
                <a:solidFill>
                  <a:schemeClr val="bg1"/>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p:cNvSpPr/>
          <p:nvPr userDrawn="1"/>
        </p:nvSpPr>
        <p:spPr bwMode="gray">
          <a:xfrm>
            <a:off x="457200" y="0"/>
            <a:ext cx="2438400" cy="914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4"/>
          <p:cNvGrpSpPr>
            <a:grpSpLocks noChangeAspect="1"/>
          </p:cNvGrpSpPr>
          <p:nvPr userDrawn="1"/>
        </p:nvGrpSpPr>
        <p:grpSpPr bwMode="auto">
          <a:xfrm>
            <a:off x="994117" y="305466"/>
            <a:ext cx="1362335" cy="305001"/>
            <a:chOff x="5137" y="4139"/>
            <a:chExt cx="335" cy="75"/>
          </a:xfrm>
          <a:solidFill>
            <a:schemeClr val="bg1"/>
          </a:solidFill>
        </p:grpSpPr>
        <p:sp>
          <p:nvSpPr>
            <p:cNvPr id="13" name="Freeform 5"/>
            <p:cNvSpPr>
              <a:spLocks noEditPoints="1"/>
            </p:cNvSpPr>
            <p:nvPr userDrawn="1"/>
          </p:nvSpPr>
          <p:spPr bwMode="auto">
            <a:xfrm>
              <a:off x="5137" y="4139"/>
              <a:ext cx="324" cy="75"/>
            </a:xfrm>
            <a:custGeom>
              <a:avLst/>
              <a:gdLst>
                <a:gd name="T0" fmla="*/ 660 w 3745"/>
                <a:gd name="T1" fmla="*/ 0 h 863"/>
                <a:gd name="T2" fmla="*/ 0 w 3745"/>
                <a:gd name="T3" fmla="*/ 73 h 863"/>
                <a:gd name="T4" fmla="*/ 292 w 3745"/>
                <a:gd name="T5" fmla="*/ 804 h 863"/>
                <a:gd name="T6" fmla="*/ 399 w 3745"/>
                <a:gd name="T7" fmla="*/ 863 h 863"/>
                <a:gd name="T8" fmla="*/ 637 w 3745"/>
                <a:gd name="T9" fmla="*/ 73 h 863"/>
                <a:gd name="T10" fmla="*/ 660 w 3745"/>
                <a:gd name="T11" fmla="*/ 0 h 863"/>
                <a:gd name="T12" fmla="*/ 2673 w 3745"/>
                <a:gd name="T13" fmla="*/ 181 h 863"/>
                <a:gd name="T14" fmla="*/ 2408 w 3745"/>
                <a:gd name="T15" fmla="*/ 768 h 863"/>
                <a:gd name="T16" fmla="*/ 2522 w 3745"/>
                <a:gd name="T17" fmla="*/ 729 h 863"/>
                <a:gd name="T18" fmla="*/ 2698 w 3745"/>
                <a:gd name="T19" fmla="*/ 596 h 863"/>
                <a:gd name="T20" fmla="*/ 2590 w 3745"/>
                <a:gd name="T21" fmla="*/ 533 h 863"/>
                <a:gd name="T22" fmla="*/ 2812 w 3745"/>
                <a:gd name="T23" fmla="*/ 729 h 863"/>
                <a:gd name="T24" fmla="*/ 2941 w 3745"/>
                <a:gd name="T25" fmla="*/ 768 h 863"/>
                <a:gd name="T26" fmla="*/ 2673 w 3745"/>
                <a:gd name="T27" fmla="*/ 181 h 863"/>
                <a:gd name="T28" fmla="*/ 3529 w 3745"/>
                <a:gd name="T29" fmla="*/ 203 h 863"/>
                <a:gd name="T30" fmla="*/ 3425 w 3745"/>
                <a:gd name="T31" fmla="*/ 203 h 863"/>
                <a:gd name="T32" fmla="*/ 3252 w 3745"/>
                <a:gd name="T33" fmla="*/ 768 h 863"/>
                <a:gd name="T34" fmla="*/ 3374 w 3745"/>
                <a:gd name="T35" fmla="*/ 596 h 863"/>
                <a:gd name="T36" fmla="*/ 3483 w 3745"/>
                <a:gd name="T37" fmla="*/ 533 h 863"/>
                <a:gd name="T38" fmla="*/ 3473 w 3745"/>
                <a:gd name="T39" fmla="*/ 310 h 863"/>
                <a:gd name="T40" fmla="*/ 3695 w 3745"/>
                <a:gd name="T41" fmla="*/ 768 h 863"/>
                <a:gd name="T42" fmla="*/ 3529 w 3745"/>
                <a:gd name="T43" fmla="*/ 203 h 863"/>
                <a:gd name="T44" fmla="*/ 1655 w 3745"/>
                <a:gd name="T45" fmla="*/ 181 h 863"/>
                <a:gd name="T46" fmla="*/ 1603 w 3745"/>
                <a:gd name="T47" fmla="*/ 203 h 863"/>
                <a:gd name="T48" fmla="*/ 1247 w 3745"/>
                <a:gd name="T49" fmla="*/ 515 h 863"/>
                <a:gd name="T50" fmla="*/ 1374 w 3745"/>
                <a:gd name="T51" fmla="*/ 336 h 863"/>
                <a:gd name="T52" fmla="*/ 969 w 3745"/>
                <a:gd name="T53" fmla="*/ 189 h 863"/>
                <a:gd name="T54" fmla="*/ 737 w 3745"/>
                <a:gd name="T55" fmla="*/ 704 h 863"/>
                <a:gd name="T56" fmla="*/ 625 w 3745"/>
                <a:gd name="T57" fmla="*/ 488 h 863"/>
                <a:gd name="T58" fmla="*/ 816 w 3745"/>
                <a:gd name="T59" fmla="*/ 424 h 863"/>
                <a:gd name="T60" fmla="*/ 625 w 3745"/>
                <a:gd name="T61" fmla="*/ 253 h 863"/>
                <a:gd name="T62" fmla="*/ 897 w 3745"/>
                <a:gd name="T63" fmla="*/ 189 h 863"/>
                <a:gd name="T64" fmla="*/ 520 w 3745"/>
                <a:gd name="T65" fmla="*/ 590 h 863"/>
                <a:gd name="T66" fmla="*/ 1074 w 3745"/>
                <a:gd name="T67" fmla="*/ 766 h 863"/>
                <a:gd name="T68" fmla="*/ 1149 w 3745"/>
                <a:gd name="T69" fmla="*/ 253 h 863"/>
                <a:gd name="T70" fmla="*/ 1271 w 3745"/>
                <a:gd name="T71" fmla="*/ 387 h 863"/>
                <a:gd name="T72" fmla="*/ 1110 w 3745"/>
                <a:gd name="T73" fmla="*/ 461 h 863"/>
                <a:gd name="T74" fmla="*/ 1338 w 3745"/>
                <a:gd name="T75" fmla="*/ 768 h 863"/>
                <a:gd name="T76" fmla="*/ 1505 w 3745"/>
                <a:gd name="T77" fmla="*/ 729 h 863"/>
                <a:gd name="T78" fmla="*/ 1680 w 3745"/>
                <a:gd name="T79" fmla="*/ 596 h 863"/>
                <a:gd name="T80" fmla="*/ 1573 w 3745"/>
                <a:gd name="T81" fmla="*/ 533 h 863"/>
                <a:gd name="T82" fmla="*/ 1795 w 3745"/>
                <a:gd name="T83" fmla="*/ 729 h 863"/>
                <a:gd name="T84" fmla="*/ 1923 w 3745"/>
                <a:gd name="T85" fmla="*/ 768 h 863"/>
                <a:gd name="T86" fmla="*/ 1655 w 3745"/>
                <a:gd name="T87" fmla="*/ 181 h 863"/>
                <a:gd name="T88" fmla="*/ 2304 w 3745"/>
                <a:gd name="T89" fmla="*/ 530 h 863"/>
                <a:gd name="T90" fmla="*/ 2068 w 3745"/>
                <a:gd name="T91" fmla="*/ 704 h 863"/>
                <a:gd name="T92" fmla="*/ 2159 w 3745"/>
                <a:gd name="T93" fmla="*/ 253 h 863"/>
                <a:gd name="T94" fmla="*/ 2304 w 3745"/>
                <a:gd name="T95" fmla="*/ 530 h 863"/>
                <a:gd name="T96" fmla="*/ 2409 w 3745"/>
                <a:gd name="T97" fmla="*/ 432 h 863"/>
                <a:gd name="T98" fmla="*/ 2159 w 3745"/>
                <a:gd name="T99" fmla="*/ 189 h 863"/>
                <a:gd name="T100" fmla="*/ 1963 w 3745"/>
                <a:gd name="T101" fmla="*/ 709 h 863"/>
                <a:gd name="T102" fmla="*/ 2159 w 3745"/>
                <a:gd name="T103" fmla="*/ 768 h 863"/>
                <a:gd name="T104" fmla="*/ 2409 w 3745"/>
                <a:gd name="T105" fmla="*/ 530 h 863"/>
                <a:gd name="T106" fmla="*/ 2409 w 3745"/>
                <a:gd name="T107" fmla="*/ 432 h 863"/>
                <a:gd name="T108" fmla="*/ 3332 w 3745"/>
                <a:gd name="T109" fmla="*/ 190 h 863"/>
                <a:gd name="T110" fmla="*/ 2831 w 3745"/>
                <a:gd name="T111" fmla="*/ 254 h 863"/>
                <a:gd name="T112" fmla="*/ 3028 w 3745"/>
                <a:gd name="T113" fmla="*/ 710 h 863"/>
                <a:gd name="T114" fmla="*/ 3135 w 3745"/>
                <a:gd name="T115" fmla="*/ 768 h 863"/>
                <a:gd name="T116" fmla="*/ 3313 w 3745"/>
                <a:gd name="T117" fmla="*/ 254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45" h="863">
                  <a:moveTo>
                    <a:pt x="660" y="0"/>
                  </a:moveTo>
                  <a:lnTo>
                    <a:pt x="660" y="0"/>
                  </a:lnTo>
                  <a:lnTo>
                    <a:pt x="22" y="0"/>
                  </a:lnTo>
                  <a:lnTo>
                    <a:pt x="0" y="73"/>
                  </a:lnTo>
                  <a:lnTo>
                    <a:pt x="292" y="73"/>
                  </a:lnTo>
                  <a:lnTo>
                    <a:pt x="292" y="804"/>
                  </a:lnTo>
                  <a:cubicBezTo>
                    <a:pt x="292" y="843"/>
                    <a:pt x="316" y="863"/>
                    <a:pt x="360" y="863"/>
                  </a:cubicBezTo>
                  <a:lnTo>
                    <a:pt x="399" y="863"/>
                  </a:lnTo>
                  <a:lnTo>
                    <a:pt x="399" y="73"/>
                  </a:lnTo>
                  <a:lnTo>
                    <a:pt x="637" y="73"/>
                  </a:lnTo>
                  <a:lnTo>
                    <a:pt x="660" y="0"/>
                  </a:lnTo>
                  <a:lnTo>
                    <a:pt x="660" y="0"/>
                  </a:lnTo>
                  <a:close/>
                  <a:moveTo>
                    <a:pt x="2673" y="181"/>
                  </a:moveTo>
                  <a:lnTo>
                    <a:pt x="2673" y="181"/>
                  </a:lnTo>
                  <a:cubicBezTo>
                    <a:pt x="2647" y="181"/>
                    <a:pt x="2626" y="190"/>
                    <a:pt x="2621" y="203"/>
                  </a:cubicBezTo>
                  <a:lnTo>
                    <a:pt x="2408" y="768"/>
                  </a:lnTo>
                  <a:lnTo>
                    <a:pt x="2448" y="768"/>
                  </a:lnTo>
                  <a:cubicBezTo>
                    <a:pt x="2491" y="768"/>
                    <a:pt x="2509" y="764"/>
                    <a:pt x="2522" y="729"/>
                  </a:cubicBezTo>
                  <a:lnTo>
                    <a:pt x="2570" y="596"/>
                  </a:lnTo>
                  <a:lnTo>
                    <a:pt x="2698" y="596"/>
                  </a:lnTo>
                  <a:lnTo>
                    <a:pt x="2679" y="533"/>
                  </a:lnTo>
                  <a:lnTo>
                    <a:pt x="2590" y="533"/>
                  </a:lnTo>
                  <a:lnTo>
                    <a:pt x="2669" y="310"/>
                  </a:lnTo>
                  <a:lnTo>
                    <a:pt x="2812" y="729"/>
                  </a:lnTo>
                  <a:cubicBezTo>
                    <a:pt x="2824" y="764"/>
                    <a:pt x="2845" y="768"/>
                    <a:pt x="2891" y="768"/>
                  </a:cubicBezTo>
                  <a:lnTo>
                    <a:pt x="2941" y="768"/>
                  </a:lnTo>
                  <a:lnTo>
                    <a:pt x="2725" y="203"/>
                  </a:lnTo>
                  <a:cubicBezTo>
                    <a:pt x="2720" y="190"/>
                    <a:pt x="2697" y="181"/>
                    <a:pt x="2673" y="181"/>
                  </a:cubicBezTo>
                  <a:close/>
                  <a:moveTo>
                    <a:pt x="3529" y="203"/>
                  </a:moveTo>
                  <a:lnTo>
                    <a:pt x="3529" y="203"/>
                  </a:lnTo>
                  <a:cubicBezTo>
                    <a:pt x="3524" y="190"/>
                    <a:pt x="3501" y="181"/>
                    <a:pt x="3477" y="181"/>
                  </a:cubicBezTo>
                  <a:cubicBezTo>
                    <a:pt x="3451" y="181"/>
                    <a:pt x="3430" y="190"/>
                    <a:pt x="3425" y="203"/>
                  </a:cubicBezTo>
                  <a:lnTo>
                    <a:pt x="3212" y="768"/>
                  </a:lnTo>
                  <a:lnTo>
                    <a:pt x="3252" y="768"/>
                  </a:lnTo>
                  <a:cubicBezTo>
                    <a:pt x="3294" y="768"/>
                    <a:pt x="3313" y="764"/>
                    <a:pt x="3326" y="729"/>
                  </a:cubicBezTo>
                  <a:lnTo>
                    <a:pt x="3374" y="596"/>
                  </a:lnTo>
                  <a:lnTo>
                    <a:pt x="3502" y="596"/>
                  </a:lnTo>
                  <a:lnTo>
                    <a:pt x="3483" y="533"/>
                  </a:lnTo>
                  <a:lnTo>
                    <a:pt x="3394" y="533"/>
                  </a:lnTo>
                  <a:lnTo>
                    <a:pt x="3473" y="310"/>
                  </a:lnTo>
                  <a:lnTo>
                    <a:pt x="3616" y="729"/>
                  </a:lnTo>
                  <a:cubicBezTo>
                    <a:pt x="3628" y="764"/>
                    <a:pt x="3649" y="768"/>
                    <a:pt x="3695" y="768"/>
                  </a:cubicBezTo>
                  <a:lnTo>
                    <a:pt x="3745" y="768"/>
                  </a:lnTo>
                  <a:lnTo>
                    <a:pt x="3529" y="203"/>
                  </a:lnTo>
                  <a:lnTo>
                    <a:pt x="3529" y="203"/>
                  </a:lnTo>
                  <a:close/>
                  <a:moveTo>
                    <a:pt x="1655" y="181"/>
                  </a:moveTo>
                  <a:lnTo>
                    <a:pt x="1655" y="181"/>
                  </a:lnTo>
                  <a:cubicBezTo>
                    <a:pt x="1630" y="181"/>
                    <a:pt x="1608" y="190"/>
                    <a:pt x="1603" y="203"/>
                  </a:cubicBezTo>
                  <a:lnTo>
                    <a:pt x="1399" y="746"/>
                  </a:lnTo>
                  <a:lnTo>
                    <a:pt x="1247" y="515"/>
                  </a:lnTo>
                  <a:cubicBezTo>
                    <a:pt x="1327" y="501"/>
                    <a:pt x="1374" y="459"/>
                    <a:pt x="1374" y="387"/>
                  </a:cubicBezTo>
                  <a:lnTo>
                    <a:pt x="1374" y="336"/>
                  </a:lnTo>
                  <a:cubicBezTo>
                    <a:pt x="1374" y="232"/>
                    <a:pt x="1277" y="189"/>
                    <a:pt x="1149" y="189"/>
                  </a:cubicBezTo>
                  <a:lnTo>
                    <a:pt x="969" y="189"/>
                  </a:lnTo>
                  <a:lnTo>
                    <a:pt x="969" y="704"/>
                  </a:lnTo>
                  <a:lnTo>
                    <a:pt x="737" y="704"/>
                  </a:lnTo>
                  <a:cubicBezTo>
                    <a:pt x="646" y="704"/>
                    <a:pt x="625" y="684"/>
                    <a:pt x="625" y="590"/>
                  </a:cubicBezTo>
                  <a:lnTo>
                    <a:pt x="625" y="488"/>
                  </a:lnTo>
                  <a:lnTo>
                    <a:pt x="797" y="488"/>
                  </a:lnTo>
                  <a:lnTo>
                    <a:pt x="816" y="424"/>
                  </a:lnTo>
                  <a:lnTo>
                    <a:pt x="625" y="424"/>
                  </a:lnTo>
                  <a:lnTo>
                    <a:pt x="625" y="253"/>
                  </a:lnTo>
                  <a:lnTo>
                    <a:pt x="878" y="253"/>
                  </a:lnTo>
                  <a:lnTo>
                    <a:pt x="897" y="189"/>
                  </a:lnTo>
                  <a:lnTo>
                    <a:pt x="520" y="189"/>
                  </a:lnTo>
                  <a:lnTo>
                    <a:pt x="520" y="590"/>
                  </a:lnTo>
                  <a:cubicBezTo>
                    <a:pt x="520" y="724"/>
                    <a:pt x="552" y="768"/>
                    <a:pt x="735" y="768"/>
                  </a:cubicBezTo>
                  <a:lnTo>
                    <a:pt x="1074" y="766"/>
                  </a:lnTo>
                  <a:lnTo>
                    <a:pt x="1074" y="253"/>
                  </a:lnTo>
                  <a:lnTo>
                    <a:pt x="1149" y="253"/>
                  </a:lnTo>
                  <a:cubicBezTo>
                    <a:pt x="1230" y="253"/>
                    <a:pt x="1271" y="282"/>
                    <a:pt x="1271" y="337"/>
                  </a:cubicBezTo>
                  <a:lnTo>
                    <a:pt x="1271" y="387"/>
                  </a:lnTo>
                  <a:cubicBezTo>
                    <a:pt x="1271" y="443"/>
                    <a:pt x="1220" y="461"/>
                    <a:pt x="1157" y="461"/>
                  </a:cubicBezTo>
                  <a:lnTo>
                    <a:pt x="1110" y="461"/>
                  </a:lnTo>
                  <a:lnTo>
                    <a:pt x="1269" y="733"/>
                  </a:lnTo>
                  <a:cubicBezTo>
                    <a:pt x="1287" y="765"/>
                    <a:pt x="1296" y="768"/>
                    <a:pt x="1338" y="768"/>
                  </a:cubicBezTo>
                  <a:lnTo>
                    <a:pt x="1430" y="768"/>
                  </a:lnTo>
                  <a:cubicBezTo>
                    <a:pt x="1473" y="768"/>
                    <a:pt x="1492" y="764"/>
                    <a:pt x="1505" y="729"/>
                  </a:cubicBezTo>
                  <a:lnTo>
                    <a:pt x="1552" y="596"/>
                  </a:lnTo>
                  <a:lnTo>
                    <a:pt x="1680" y="596"/>
                  </a:lnTo>
                  <a:lnTo>
                    <a:pt x="1661" y="533"/>
                  </a:lnTo>
                  <a:lnTo>
                    <a:pt x="1573" y="533"/>
                  </a:lnTo>
                  <a:lnTo>
                    <a:pt x="1652" y="310"/>
                  </a:lnTo>
                  <a:lnTo>
                    <a:pt x="1795" y="729"/>
                  </a:lnTo>
                  <a:cubicBezTo>
                    <a:pt x="1807" y="764"/>
                    <a:pt x="1827" y="768"/>
                    <a:pt x="1873" y="768"/>
                  </a:cubicBezTo>
                  <a:lnTo>
                    <a:pt x="1923" y="768"/>
                  </a:lnTo>
                  <a:lnTo>
                    <a:pt x="1707" y="203"/>
                  </a:lnTo>
                  <a:cubicBezTo>
                    <a:pt x="1702" y="190"/>
                    <a:pt x="1679" y="181"/>
                    <a:pt x="1655" y="181"/>
                  </a:cubicBezTo>
                  <a:close/>
                  <a:moveTo>
                    <a:pt x="2304" y="530"/>
                  </a:moveTo>
                  <a:lnTo>
                    <a:pt x="2304" y="530"/>
                  </a:lnTo>
                  <a:cubicBezTo>
                    <a:pt x="2304" y="647"/>
                    <a:pt x="2266" y="704"/>
                    <a:pt x="2162" y="704"/>
                  </a:cubicBezTo>
                  <a:lnTo>
                    <a:pt x="2068" y="704"/>
                  </a:lnTo>
                  <a:lnTo>
                    <a:pt x="2068" y="253"/>
                  </a:lnTo>
                  <a:lnTo>
                    <a:pt x="2159" y="253"/>
                  </a:lnTo>
                  <a:cubicBezTo>
                    <a:pt x="2266" y="253"/>
                    <a:pt x="2304" y="316"/>
                    <a:pt x="2304" y="433"/>
                  </a:cubicBezTo>
                  <a:lnTo>
                    <a:pt x="2304" y="530"/>
                  </a:lnTo>
                  <a:lnTo>
                    <a:pt x="2304" y="530"/>
                  </a:lnTo>
                  <a:close/>
                  <a:moveTo>
                    <a:pt x="2409" y="432"/>
                  </a:moveTo>
                  <a:lnTo>
                    <a:pt x="2409" y="432"/>
                  </a:lnTo>
                  <a:cubicBezTo>
                    <a:pt x="2409" y="270"/>
                    <a:pt x="2326" y="189"/>
                    <a:pt x="2159" y="189"/>
                  </a:cubicBezTo>
                  <a:lnTo>
                    <a:pt x="1963" y="189"/>
                  </a:lnTo>
                  <a:lnTo>
                    <a:pt x="1963" y="709"/>
                  </a:lnTo>
                  <a:cubicBezTo>
                    <a:pt x="1963" y="748"/>
                    <a:pt x="1984" y="768"/>
                    <a:pt x="2029" y="768"/>
                  </a:cubicBezTo>
                  <a:lnTo>
                    <a:pt x="2159" y="768"/>
                  </a:lnTo>
                  <a:lnTo>
                    <a:pt x="2180" y="767"/>
                  </a:lnTo>
                  <a:cubicBezTo>
                    <a:pt x="2337" y="761"/>
                    <a:pt x="2409" y="693"/>
                    <a:pt x="2409" y="530"/>
                  </a:cubicBezTo>
                  <a:lnTo>
                    <a:pt x="2409" y="432"/>
                  </a:lnTo>
                  <a:lnTo>
                    <a:pt x="2409" y="432"/>
                  </a:lnTo>
                  <a:close/>
                  <a:moveTo>
                    <a:pt x="3332" y="190"/>
                  </a:moveTo>
                  <a:lnTo>
                    <a:pt x="3332" y="190"/>
                  </a:lnTo>
                  <a:lnTo>
                    <a:pt x="2851" y="190"/>
                  </a:lnTo>
                  <a:lnTo>
                    <a:pt x="2831" y="254"/>
                  </a:lnTo>
                  <a:lnTo>
                    <a:pt x="3028" y="254"/>
                  </a:lnTo>
                  <a:lnTo>
                    <a:pt x="3028" y="710"/>
                  </a:lnTo>
                  <a:cubicBezTo>
                    <a:pt x="3028" y="749"/>
                    <a:pt x="3052" y="768"/>
                    <a:pt x="3096" y="768"/>
                  </a:cubicBezTo>
                  <a:lnTo>
                    <a:pt x="3135" y="768"/>
                  </a:lnTo>
                  <a:lnTo>
                    <a:pt x="3135" y="254"/>
                  </a:lnTo>
                  <a:lnTo>
                    <a:pt x="3313" y="254"/>
                  </a:lnTo>
                  <a:lnTo>
                    <a:pt x="3332" y="19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4" name="Freeform 6"/>
            <p:cNvSpPr>
              <a:spLocks noEditPoints="1"/>
            </p:cNvSpPr>
            <p:nvPr userDrawn="1"/>
          </p:nvSpPr>
          <p:spPr bwMode="auto">
            <a:xfrm>
              <a:off x="5464" y="4197"/>
              <a:ext cx="8" cy="9"/>
            </a:xfrm>
            <a:custGeom>
              <a:avLst/>
              <a:gdLst>
                <a:gd name="T0" fmla="*/ 59 w 99"/>
                <a:gd name="T1" fmla="*/ 30 h 98"/>
                <a:gd name="T2" fmla="*/ 59 w 99"/>
                <a:gd name="T3" fmla="*/ 30 h 98"/>
                <a:gd name="T4" fmla="*/ 47 w 99"/>
                <a:gd name="T5" fmla="*/ 28 h 98"/>
                <a:gd name="T6" fmla="*/ 39 w 99"/>
                <a:gd name="T7" fmla="*/ 28 h 98"/>
                <a:gd name="T8" fmla="*/ 39 w 99"/>
                <a:gd name="T9" fmla="*/ 48 h 98"/>
                <a:gd name="T10" fmla="*/ 48 w 99"/>
                <a:gd name="T11" fmla="*/ 48 h 98"/>
                <a:gd name="T12" fmla="*/ 57 w 99"/>
                <a:gd name="T13" fmla="*/ 46 h 98"/>
                <a:gd name="T14" fmla="*/ 63 w 99"/>
                <a:gd name="T15" fmla="*/ 38 h 98"/>
                <a:gd name="T16" fmla="*/ 59 w 99"/>
                <a:gd name="T17" fmla="*/ 30 h 98"/>
                <a:gd name="T18" fmla="*/ 49 w 99"/>
                <a:gd name="T19" fmla="*/ 22 h 98"/>
                <a:gd name="T20" fmla="*/ 49 w 99"/>
                <a:gd name="T21" fmla="*/ 22 h 98"/>
                <a:gd name="T22" fmla="*/ 63 w 99"/>
                <a:gd name="T23" fmla="*/ 23 h 98"/>
                <a:gd name="T24" fmla="*/ 72 w 99"/>
                <a:gd name="T25" fmla="*/ 37 h 98"/>
                <a:gd name="T26" fmla="*/ 66 w 99"/>
                <a:gd name="T27" fmla="*/ 48 h 98"/>
                <a:gd name="T28" fmla="*/ 59 w 99"/>
                <a:gd name="T29" fmla="*/ 51 h 98"/>
                <a:gd name="T30" fmla="*/ 68 w 99"/>
                <a:gd name="T31" fmla="*/ 56 h 98"/>
                <a:gd name="T32" fmla="*/ 71 w 99"/>
                <a:gd name="T33" fmla="*/ 64 h 98"/>
                <a:gd name="T34" fmla="*/ 71 w 99"/>
                <a:gd name="T35" fmla="*/ 68 h 98"/>
                <a:gd name="T36" fmla="*/ 71 w 99"/>
                <a:gd name="T37" fmla="*/ 72 h 98"/>
                <a:gd name="T38" fmla="*/ 72 w 99"/>
                <a:gd name="T39" fmla="*/ 75 h 98"/>
                <a:gd name="T40" fmla="*/ 72 w 99"/>
                <a:gd name="T41" fmla="*/ 76 h 98"/>
                <a:gd name="T42" fmla="*/ 63 w 99"/>
                <a:gd name="T43" fmla="*/ 76 h 98"/>
                <a:gd name="T44" fmla="*/ 63 w 99"/>
                <a:gd name="T45" fmla="*/ 75 h 98"/>
                <a:gd name="T46" fmla="*/ 63 w 99"/>
                <a:gd name="T47" fmla="*/ 75 h 98"/>
                <a:gd name="T48" fmla="*/ 62 w 99"/>
                <a:gd name="T49" fmla="*/ 73 h 98"/>
                <a:gd name="T50" fmla="*/ 62 w 99"/>
                <a:gd name="T51" fmla="*/ 69 h 98"/>
                <a:gd name="T52" fmla="*/ 57 w 99"/>
                <a:gd name="T53" fmla="*/ 56 h 98"/>
                <a:gd name="T54" fmla="*/ 47 w 99"/>
                <a:gd name="T55" fmla="*/ 54 h 98"/>
                <a:gd name="T56" fmla="*/ 39 w 99"/>
                <a:gd name="T57" fmla="*/ 54 h 98"/>
                <a:gd name="T58" fmla="*/ 39 w 99"/>
                <a:gd name="T59" fmla="*/ 76 h 98"/>
                <a:gd name="T60" fmla="*/ 30 w 99"/>
                <a:gd name="T61" fmla="*/ 76 h 98"/>
                <a:gd name="T62" fmla="*/ 30 w 99"/>
                <a:gd name="T63" fmla="*/ 22 h 98"/>
                <a:gd name="T64" fmla="*/ 49 w 99"/>
                <a:gd name="T65" fmla="*/ 22 h 98"/>
                <a:gd name="T66" fmla="*/ 49 w 99"/>
                <a:gd name="T67" fmla="*/ 22 h 98"/>
                <a:gd name="T68" fmla="*/ 20 w 99"/>
                <a:gd name="T69" fmla="*/ 19 h 98"/>
                <a:gd name="T70" fmla="*/ 20 w 99"/>
                <a:gd name="T71" fmla="*/ 19 h 98"/>
                <a:gd name="T72" fmla="*/ 7 w 99"/>
                <a:gd name="T73" fmla="*/ 49 h 98"/>
                <a:gd name="T74" fmla="*/ 20 w 99"/>
                <a:gd name="T75" fmla="*/ 79 h 98"/>
                <a:gd name="T76" fmla="*/ 50 w 99"/>
                <a:gd name="T77" fmla="*/ 92 h 98"/>
                <a:gd name="T78" fmla="*/ 80 w 99"/>
                <a:gd name="T79" fmla="*/ 79 h 98"/>
                <a:gd name="T80" fmla="*/ 92 w 99"/>
                <a:gd name="T81" fmla="*/ 49 h 98"/>
                <a:gd name="T82" fmla="*/ 80 w 99"/>
                <a:gd name="T83" fmla="*/ 19 h 98"/>
                <a:gd name="T84" fmla="*/ 50 w 99"/>
                <a:gd name="T85" fmla="*/ 6 h 98"/>
                <a:gd name="T86" fmla="*/ 20 w 99"/>
                <a:gd name="T87" fmla="*/ 19 h 98"/>
                <a:gd name="T88" fmla="*/ 85 w 99"/>
                <a:gd name="T89" fmla="*/ 84 h 98"/>
                <a:gd name="T90" fmla="*/ 85 w 99"/>
                <a:gd name="T91" fmla="*/ 84 h 98"/>
                <a:gd name="T92" fmla="*/ 50 w 99"/>
                <a:gd name="T93" fmla="*/ 98 h 98"/>
                <a:gd name="T94" fmla="*/ 15 w 99"/>
                <a:gd name="T95" fmla="*/ 84 h 98"/>
                <a:gd name="T96" fmla="*/ 0 w 99"/>
                <a:gd name="T97" fmla="*/ 49 h 98"/>
                <a:gd name="T98" fmla="*/ 15 w 99"/>
                <a:gd name="T99" fmla="*/ 14 h 98"/>
                <a:gd name="T100" fmla="*/ 50 w 99"/>
                <a:gd name="T101" fmla="*/ 0 h 98"/>
                <a:gd name="T102" fmla="*/ 85 w 99"/>
                <a:gd name="T103" fmla="*/ 14 h 98"/>
                <a:gd name="T104" fmla="*/ 99 w 99"/>
                <a:gd name="T105" fmla="*/ 49 h 98"/>
                <a:gd name="T106" fmla="*/ 85 w 99"/>
                <a:gd name="T107" fmla="*/ 8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98">
                  <a:moveTo>
                    <a:pt x="59" y="30"/>
                  </a:moveTo>
                  <a:lnTo>
                    <a:pt x="59" y="30"/>
                  </a:lnTo>
                  <a:cubicBezTo>
                    <a:pt x="57" y="29"/>
                    <a:pt x="53" y="28"/>
                    <a:pt x="47" y="28"/>
                  </a:cubicBezTo>
                  <a:lnTo>
                    <a:pt x="39" y="28"/>
                  </a:lnTo>
                  <a:lnTo>
                    <a:pt x="39" y="48"/>
                  </a:lnTo>
                  <a:lnTo>
                    <a:pt x="48" y="48"/>
                  </a:lnTo>
                  <a:cubicBezTo>
                    <a:pt x="52" y="48"/>
                    <a:pt x="55" y="47"/>
                    <a:pt x="57" y="46"/>
                  </a:cubicBezTo>
                  <a:cubicBezTo>
                    <a:pt x="61" y="45"/>
                    <a:pt x="63" y="42"/>
                    <a:pt x="63" y="38"/>
                  </a:cubicBezTo>
                  <a:cubicBezTo>
                    <a:pt x="63" y="34"/>
                    <a:pt x="61" y="31"/>
                    <a:pt x="59" y="30"/>
                  </a:cubicBezTo>
                  <a:close/>
                  <a:moveTo>
                    <a:pt x="49" y="22"/>
                  </a:moveTo>
                  <a:lnTo>
                    <a:pt x="49" y="22"/>
                  </a:lnTo>
                  <a:cubicBezTo>
                    <a:pt x="55" y="22"/>
                    <a:pt x="60" y="22"/>
                    <a:pt x="63" y="23"/>
                  </a:cubicBezTo>
                  <a:cubicBezTo>
                    <a:pt x="69" y="26"/>
                    <a:pt x="72" y="30"/>
                    <a:pt x="72" y="37"/>
                  </a:cubicBezTo>
                  <a:cubicBezTo>
                    <a:pt x="72" y="42"/>
                    <a:pt x="70" y="46"/>
                    <a:pt x="66" y="48"/>
                  </a:cubicBezTo>
                  <a:cubicBezTo>
                    <a:pt x="65" y="49"/>
                    <a:pt x="62" y="50"/>
                    <a:pt x="59" y="51"/>
                  </a:cubicBezTo>
                  <a:cubicBezTo>
                    <a:pt x="63" y="51"/>
                    <a:pt x="66" y="53"/>
                    <a:pt x="68" y="56"/>
                  </a:cubicBezTo>
                  <a:cubicBezTo>
                    <a:pt x="70" y="59"/>
                    <a:pt x="71" y="62"/>
                    <a:pt x="71" y="64"/>
                  </a:cubicBezTo>
                  <a:lnTo>
                    <a:pt x="71" y="68"/>
                  </a:lnTo>
                  <a:cubicBezTo>
                    <a:pt x="71" y="69"/>
                    <a:pt x="71" y="71"/>
                    <a:pt x="71" y="72"/>
                  </a:cubicBezTo>
                  <a:cubicBezTo>
                    <a:pt x="71" y="74"/>
                    <a:pt x="71" y="75"/>
                    <a:pt x="72" y="75"/>
                  </a:cubicBezTo>
                  <a:lnTo>
                    <a:pt x="72" y="76"/>
                  </a:lnTo>
                  <a:lnTo>
                    <a:pt x="63" y="76"/>
                  </a:lnTo>
                  <a:cubicBezTo>
                    <a:pt x="63" y="76"/>
                    <a:pt x="63" y="75"/>
                    <a:pt x="63" y="75"/>
                  </a:cubicBezTo>
                  <a:cubicBezTo>
                    <a:pt x="63" y="75"/>
                    <a:pt x="63" y="75"/>
                    <a:pt x="63" y="75"/>
                  </a:cubicBezTo>
                  <a:lnTo>
                    <a:pt x="62" y="73"/>
                  </a:lnTo>
                  <a:lnTo>
                    <a:pt x="62" y="69"/>
                  </a:lnTo>
                  <a:cubicBezTo>
                    <a:pt x="62" y="62"/>
                    <a:pt x="61" y="58"/>
                    <a:pt x="57" y="56"/>
                  </a:cubicBezTo>
                  <a:cubicBezTo>
                    <a:pt x="55" y="55"/>
                    <a:pt x="52" y="54"/>
                    <a:pt x="47" y="54"/>
                  </a:cubicBezTo>
                  <a:lnTo>
                    <a:pt x="39" y="54"/>
                  </a:lnTo>
                  <a:lnTo>
                    <a:pt x="39" y="76"/>
                  </a:lnTo>
                  <a:lnTo>
                    <a:pt x="30" y="76"/>
                  </a:lnTo>
                  <a:lnTo>
                    <a:pt x="30" y="22"/>
                  </a:lnTo>
                  <a:lnTo>
                    <a:pt x="49" y="22"/>
                  </a:lnTo>
                  <a:lnTo>
                    <a:pt x="49" y="22"/>
                  </a:lnTo>
                  <a:close/>
                  <a:moveTo>
                    <a:pt x="20" y="19"/>
                  </a:moveTo>
                  <a:lnTo>
                    <a:pt x="20" y="19"/>
                  </a:lnTo>
                  <a:cubicBezTo>
                    <a:pt x="11" y="27"/>
                    <a:pt x="7" y="37"/>
                    <a:pt x="7" y="49"/>
                  </a:cubicBezTo>
                  <a:cubicBezTo>
                    <a:pt x="7" y="61"/>
                    <a:pt x="11" y="71"/>
                    <a:pt x="20" y="79"/>
                  </a:cubicBezTo>
                  <a:cubicBezTo>
                    <a:pt x="28" y="87"/>
                    <a:pt x="38" y="92"/>
                    <a:pt x="50" y="92"/>
                  </a:cubicBezTo>
                  <a:cubicBezTo>
                    <a:pt x="61" y="92"/>
                    <a:pt x="71" y="87"/>
                    <a:pt x="80" y="79"/>
                  </a:cubicBezTo>
                  <a:cubicBezTo>
                    <a:pt x="88" y="71"/>
                    <a:pt x="92" y="61"/>
                    <a:pt x="92" y="49"/>
                  </a:cubicBezTo>
                  <a:cubicBezTo>
                    <a:pt x="92" y="37"/>
                    <a:pt x="88" y="27"/>
                    <a:pt x="80" y="19"/>
                  </a:cubicBezTo>
                  <a:cubicBezTo>
                    <a:pt x="71" y="10"/>
                    <a:pt x="61" y="6"/>
                    <a:pt x="50" y="6"/>
                  </a:cubicBezTo>
                  <a:cubicBezTo>
                    <a:pt x="38" y="6"/>
                    <a:pt x="28" y="10"/>
                    <a:pt x="20" y="19"/>
                  </a:cubicBezTo>
                  <a:close/>
                  <a:moveTo>
                    <a:pt x="85" y="84"/>
                  </a:moveTo>
                  <a:lnTo>
                    <a:pt x="85" y="84"/>
                  </a:lnTo>
                  <a:cubicBezTo>
                    <a:pt x="75" y="94"/>
                    <a:pt x="63" y="98"/>
                    <a:pt x="50" y="98"/>
                  </a:cubicBezTo>
                  <a:cubicBezTo>
                    <a:pt x="36" y="98"/>
                    <a:pt x="24" y="94"/>
                    <a:pt x="15" y="84"/>
                  </a:cubicBezTo>
                  <a:cubicBezTo>
                    <a:pt x="5" y="74"/>
                    <a:pt x="0" y="63"/>
                    <a:pt x="0" y="49"/>
                  </a:cubicBezTo>
                  <a:cubicBezTo>
                    <a:pt x="0" y="35"/>
                    <a:pt x="5" y="24"/>
                    <a:pt x="15" y="14"/>
                  </a:cubicBezTo>
                  <a:cubicBezTo>
                    <a:pt x="24" y="4"/>
                    <a:pt x="36" y="0"/>
                    <a:pt x="50" y="0"/>
                  </a:cubicBezTo>
                  <a:cubicBezTo>
                    <a:pt x="63" y="0"/>
                    <a:pt x="75" y="4"/>
                    <a:pt x="85" y="14"/>
                  </a:cubicBezTo>
                  <a:cubicBezTo>
                    <a:pt x="94" y="24"/>
                    <a:pt x="99" y="35"/>
                    <a:pt x="99" y="49"/>
                  </a:cubicBezTo>
                  <a:cubicBezTo>
                    <a:pt x="99" y="63"/>
                    <a:pt x="94" y="74"/>
                    <a:pt x="85" y="8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51345045"/>
      </p:ext>
    </p:extLst>
  </p:cSld>
  <p:clrMapOvr>
    <a:masterClrMapping/>
  </p:clrMapOvr>
  <p:transition spd="med">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Subtitle Only">
    <p:spTree>
      <p:nvGrpSpPr>
        <p:cNvPr id="1" name=""/>
        <p:cNvGrpSpPr/>
        <p:nvPr/>
      </p:nvGrpSpPr>
      <p:grpSpPr>
        <a:xfrm>
          <a:off x="0" y="0"/>
          <a:ext cx="0" cy="0"/>
          <a:chOff x="0" y="0"/>
          <a:chExt cx="0" cy="0"/>
        </a:xfrm>
      </p:grpSpPr>
      <p:sp>
        <p:nvSpPr>
          <p:cNvPr id="12" name="Title 16"/>
          <p:cNvSpPr>
            <a:spLocks noGrp="1"/>
          </p:cNvSpPr>
          <p:nvPr>
            <p:ph type="title" hasCustomPrompt="1"/>
          </p:nvPr>
        </p:nvSpPr>
        <p:spPr bwMode="gray">
          <a:xfrm>
            <a:off x="457200" y="161925"/>
            <a:ext cx="8229600" cy="547759"/>
          </a:xfrm>
          <a:prstGeom prst="rect">
            <a:avLst/>
          </a:prstGeom>
        </p:spPr>
        <p:txBody>
          <a:bodyPr anchor="b" anchorCtr="0"/>
          <a:lstStyle>
            <a:lvl1pPr>
              <a:defRPr/>
            </a:lvl1pPr>
          </a:lstStyle>
          <a:p>
            <a:r>
              <a:rPr lang="en-US"/>
              <a:t>Click to Edit Master Title Style</a:t>
            </a:r>
          </a:p>
        </p:txBody>
      </p:sp>
      <p:sp>
        <p:nvSpPr>
          <p:cNvPr id="2" name="Date Placeholder 1"/>
          <p:cNvSpPr>
            <a:spLocks noGrp="1"/>
          </p:cNvSpPr>
          <p:nvPr>
            <p:ph type="dt" sz="half" idx="10"/>
          </p:nvPr>
        </p:nvSpPr>
        <p:spPr/>
        <p:txBody>
          <a:bodyPr/>
          <a:lstStyle/>
          <a:p>
            <a:r>
              <a:rPr lang="en-US"/>
              <a:t>© 2017 Teradata</a:t>
            </a:r>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2459445256"/>
      </p:ext>
    </p:extLst>
  </p:cSld>
  <p:clrMapOvr>
    <a:masterClrMapping/>
  </p:clrMapOvr>
  <p:transition spd="med">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Only Alternate">
    <p:spTree>
      <p:nvGrpSpPr>
        <p:cNvPr id="1" name=""/>
        <p:cNvGrpSpPr/>
        <p:nvPr/>
      </p:nvGrpSpPr>
      <p:grpSpPr>
        <a:xfrm>
          <a:off x="0" y="0"/>
          <a:ext cx="0" cy="0"/>
          <a:chOff x="0" y="0"/>
          <a:chExt cx="0" cy="0"/>
        </a:xfrm>
      </p:grpSpPr>
      <p:grpSp>
        <p:nvGrpSpPr>
          <p:cNvPr id="6" name="Group 5"/>
          <p:cNvGrpSpPr/>
          <p:nvPr userDrawn="1"/>
        </p:nvGrpSpPr>
        <p:grpSpPr>
          <a:xfrm>
            <a:off x="249238" y="1112498"/>
            <a:ext cx="8655050" cy="3567112"/>
            <a:chOff x="249238" y="1919288"/>
            <a:chExt cx="8655050" cy="3567112"/>
          </a:xfrm>
        </p:grpSpPr>
        <p:sp>
          <p:nvSpPr>
            <p:cNvPr id="7" name="Oval 122"/>
            <p:cNvSpPr>
              <a:spLocks noChangeArrowheads="1"/>
            </p:cNvSpPr>
            <p:nvPr/>
          </p:nvSpPr>
          <p:spPr bwMode="auto">
            <a:xfrm>
              <a:off x="249238"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Oval 123"/>
            <p:cNvSpPr>
              <a:spLocks noChangeArrowheads="1"/>
            </p:cNvSpPr>
            <p:nvPr/>
          </p:nvSpPr>
          <p:spPr bwMode="auto">
            <a:xfrm>
              <a:off x="638176"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124"/>
            <p:cNvSpPr>
              <a:spLocks noChangeArrowheads="1"/>
            </p:cNvSpPr>
            <p:nvPr/>
          </p:nvSpPr>
          <p:spPr bwMode="auto">
            <a:xfrm>
              <a:off x="1042540" y="1933378"/>
              <a:ext cx="59635" cy="60720"/>
            </a:xfrm>
            <a:prstGeom prst="ellipse">
              <a:avLst/>
            </a:prstGeom>
            <a:solidFill>
              <a:schemeClr val="accent6">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125"/>
            <p:cNvSpPr>
              <a:spLocks noChangeArrowheads="1"/>
            </p:cNvSpPr>
            <p:nvPr/>
          </p:nvSpPr>
          <p:spPr bwMode="auto">
            <a:xfrm>
              <a:off x="1417638" y="1919288"/>
              <a:ext cx="87313" cy="88900"/>
            </a:xfrm>
            <a:prstGeom prst="ellipse">
              <a:avLst/>
            </a:prstGeom>
            <a:solidFill>
              <a:schemeClr val="accent6">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126"/>
            <p:cNvSpPr>
              <a:spLocks noChangeArrowheads="1"/>
            </p:cNvSpPr>
            <p:nvPr/>
          </p:nvSpPr>
          <p:spPr bwMode="auto">
            <a:xfrm>
              <a:off x="1825935" y="1938647"/>
              <a:ext cx="50182" cy="5018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127"/>
            <p:cNvSpPr>
              <a:spLocks noChangeArrowheads="1"/>
            </p:cNvSpPr>
            <p:nvPr/>
          </p:nvSpPr>
          <p:spPr bwMode="auto">
            <a:xfrm>
              <a:off x="2210940" y="1933378"/>
              <a:ext cx="59635" cy="607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Oval 128"/>
            <p:cNvSpPr>
              <a:spLocks noChangeArrowheads="1"/>
            </p:cNvSpPr>
            <p:nvPr/>
          </p:nvSpPr>
          <p:spPr bwMode="auto">
            <a:xfrm>
              <a:off x="2586038"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129"/>
            <p:cNvSpPr>
              <a:spLocks noChangeArrowheads="1"/>
            </p:cNvSpPr>
            <p:nvPr/>
          </p:nvSpPr>
          <p:spPr bwMode="auto">
            <a:xfrm>
              <a:off x="2993990" y="1938647"/>
              <a:ext cx="49285" cy="5018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Oval 130"/>
            <p:cNvSpPr>
              <a:spLocks noChangeArrowheads="1"/>
            </p:cNvSpPr>
            <p:nvPr/>
          </p:nvSpPr>
          <p:spPr bwMode="auto">
            <a:xfrm>
              <a:off x="3363913"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31"/>
            <p:cNvSpPr>
              <a:spLocks noChangeArrowheads="1"/>
            </p:cNvSpPr>
            <p:nvPr/>
          </p:nvSpPr>
          <p:spPr bwMode="auto">
            <a:xfrm>
              <a:off x="3766941" y="1933378"/>
              <a:ext cx="60720" cy="607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132"/>
            <p:cNvSpPr>
              <a:spLocks noChangeArrowheads="1"/>
            </p:cNvSpPr>
            <p:nvPr/>
          </p:nvSpPr>
          <p:spPr bwMode="auto">
            <a:xfrm>
              <a:off x="4143376"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133"/>
            <p:cNvSpPr>
              <a:spLocks noChangeArrowheads="1"/>
            </p:cNvSpPr>
            <p:nvPr/>
          </p:nvSpPr>
          <p:spPr bwMode="auto">
            <a:xfrm>
              <a:off x="4532313"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134"/>
            <p:cNvSpPr>
              <a:spLocks noChangeArrowheads="1"/>
            </p:cNvSpPr>
            <p:nvPr/>
          </p:nvSpPr>
          <p:spPr bwMode="auto">
            <a:xfrm>
              <a:off x="4936677" y="1933378"/>
              <a:ext cx="59635" cy="607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Oval 135"/>
            <p:cNvSpPr>
              <a:spLocks noChangeArrowheads="1"/>
            </p:cNvSpPr>
            <p:nvPr/>
          </p:nvSpPr>
          <p:spPr bwMode="auto">
            <a:xfrm>
              <a:off x="5311776"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Oval 136"/>
            <p:cNvSpPr>
              <a:spLocks noChangeArrowheads="1"/>
            </p:cNvSpPr>
            <p:nvPr/>
          </p:nvSpPr>
          <p:spPr bwMode="auto">
            <a:xfrm>
              <a:off x="5700713" y="1919288"/>
              <a:ext cx="87313" cy="88900"/>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Oval 137"/>
            <p:cNvSpPr>
              <a:spLocks noChangeArrowheads="1"/>
            </p:cNvSpPr>
            <p:nvPr/>
          </p:nvSpPr>
          <p:spPr bwMode="auto">
            <a:xfrm>
              <a:off x="6108665" y="1938647"/>
              <a:ext cx="49285" cy="5018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138"/>
            <p:cNvSpPr>
              <a:spLocks noChangeArrowheads="1"/>
            </p:cNvSpPr>
            <p:nvPr/>
          </p:nvSpPr>
          <p:spPr bwMode="auto">
            <a:xfrm>
              <a:off x="6478588"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Oval 139"/>
            <p:cNvSpPr>
              <a:spLocks noChangeArrowheads="1"/>
            </p:cNvSpPr>
            <p:nvPr/>
          </p:nvSpPr>
          <p:spPr bwMode="auto">
            <a:xfrm>
              <a:off x="6886885" y="1938647"/>
              <a:ext cx="50182" cy="5018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Oval 140"/>
            <p:cNvSpPr>
              <a:spLocks noChangeArrowheads="1"/>
            </p:cNvSpPr>
            <p:nvPr/>
          </p:nvSpPr>
          <p:spPr bwMode="auto">
            <a:xfrm>
              <a:off x="7258051"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Oval 141"/>
            <p:cNvSpPr>
              <a:spLocks noChangeArrowheads="1"/>
            </p:cNvSpPr>
            <p:nvPr/>
          </p:nvSpPr>
          <p:spPr bwMode="auto">
            <a:xfrm>
              <a:off x="7646988" y="1919288"/>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Oval 142"/>
            <p:cNvSpPr>
              <a:spLocks noChangeArrowheads="1"/>
            </p:cNvSpPr>
            <p:nvPr/>
          </p:nvSpPr>
          <p:spPr bwMode="auto">
            <a:xfrm>
              <a:off x="8051352" y="1933378"/>
              <a:ext cx="59635" cy="607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Oval 143"/>
            <p:cNvSpPr>
              <a:spLocks noChangeArrowheads="1"/>
            </p:cNvSpPr>
            <p:nvPr/>
          </p:nvSpPr>
          <p:spPr bwMode="auto">
            <a:xfrm>
              <a:off x="8426451" y="1919288"/>
              <a:ext cx="87313" cy="88900"/>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Oval 144"/>
            <p:cNvSpPr>
              <a:spLocks noChangeArrowheads="1"/>
            </p:cNvSpPr>
            <p:nvPr/>
          </p:nvSpPr>
          <p:spPr bwMode="auto">
            <a:xfrm>
              <a:off x="8815388" y="1919288"/>
              <a:ext cx="88900"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Oval 151"/>
            <p:cNvSpPr>
              <a:spLocks noChangeArrowheads="1"/>
            </p:cNvSpPr>
            <p:nvPr/>
          </p:nvSpPr>
          <p:spPr bwMode="auto">
            <a:xfrm>
              <a:off x="263077" y="23220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Oval 152"/>
            <p:cNvSpPr>
              <a:spLocks noChangeArrowheads="1"/>
            </p:cNvSpPr>
            <p:nvPr/>
          </p:nvSpPr>
          <p:spPr bwMode="auto">
            <a:xfrm>
              <a:off x="652015" y="23220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Oval 153"/>
            <p:cNvSpPr>
              <a:spLocks noChangeArrowheads="1"/>
            </p:cNvSpPr>
            <p:nvPr/>
          </p:nvSpPr>
          <p:spPr bwMode="auto">
            <a:xfrm>
              <a:off x="1028701"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Oval 154"/>
            <p:cNvSpPr>
              <a:spLocks noChangeArrowheads="1"/>
            </p:cNvSpPr>
            <p:nvPr/>
          </p:nvSpPr>
          <p:spPr bwMode="auto">
            <a:xfrm>
              <a:off x="1431477" y="23220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Oval 155"/>
            <p:cNvSpPr>
              <a:spLocks noChangeArrowheads="1"/>
            </p:cNvSpPr>
            <p:nvPr/>
          </p:nvSpPr>
          <p:spPr bwMode="auto">
            <a:xfrm>
              <a:off x="1806576" y="2308225"/>
              <a:ext cx="88900"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Oval 156"/>
            <p:cNvSpPr>
              <a:spLocks noChangeArrowheads="1"/>
            </p:cNvSpPr>
            <p:nvPr/>
          </p:nvSpPr>
          <p:spPr bwMode="auto">
            <a:xfrm>
              <a:off x="2197101"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Oval 157"/>
            <p:cNvSpPr>
              <a:spLocks noChangeArrowheads="1"/>
            </p:cNvSpPr>
            <p:nvPr/>
          </p:nvSpPr>
          <p:spPr bwMode="auto">
            <a:xfrm>
              <a:off x="2586038"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Oval 158"/>
            <p:cNvSpPr>
              <a:spLocks noChangeArrowheads="1"/>
            </p:cNvSpPr>
            <p:nvPr/>
          </p:nvSpPr>
          <p:spPr bwMode="auto">
            <a:xfrm>
              <a:off x="2974976"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Oval 159"/>
            <p:cNvSpPr>
              <a:spLocks noChangeArrowheads="1"/>
            </p:cNvSpPr>
            <p:nvPr/>
          </p:nvSpPr>
          <p:spPr bwMode="auto">
            <a:xfrm>
              <a:off x="3363913"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Oval 160"/>
            <p:cNvSpPr>
              <a:spLocks noChangeArrowheads="1"/>
            </p:cNvSpPr>
            <p:nvPr/>
          </p:nvSpPr>
          <p:spPr bwMode="auto">
            <a:xfrm>
              <a:off x="3772210" y="2327239"/>
              <a:ext cx="50182" cy="4928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Oval 161"/>
            <p:cNvSpPr>
              <a:spLocks noChangeArrowheads="1"/>
            </p:cNvSpPr>
            <p:nvPr/>
          </p:nvSpPr>
          <p:spPr bwMode="auto">
            <a:xfrm>
              <a:off x="4157215" y="23220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Oval 162"/>
            <p:cNvSpPr>
              <a:spLocks noChangeArrowheads="1"/>
            </p:cNvSpPr>
            <p:nvPr/>
          </p:nvSpPr>
          <p:spPr bwMode="auto">
            <a:xfrm>
              <a:off x="4532313"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Oval 163"/>
            <p:cNvSpPr>
              <a:spLocks noChangeArrowheads="1"/>
            </p:cNvSpPr>
            <p:nvPr/>
          </p:nvSpPr>
          <p:spPr bwMode="auto">
            <a:xfrm>
              <a:off x="4936677" y="23220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Oval 164"/>
            <p:cNvSpPr>
              <a:spLocks noChangeArrowheads="1"/>
            </p:cNvSpPr>
            <p:nvPr/>
          </p:nvSpPr>
          <p:spPr bwMode="auto">
            <a:xfrm>
              <a:off x="5311776"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Oval 165"/>
            <p:cNvSpPr>
              <a:spLocks noChangeArrowheads="1"/>
            </p:cNvSpPr>
            <p:nvPr/>
          </p:nvSpPr>
          <p:spPr bwMode="auto">
            <a:xfrm>
              <a:off x="5714552" y="23220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Oval 166"/>
            <p:cNvSpPr>
              <a:spLocks noChangeArrowheads="1"/>
            </p:cNvSpPr>
            <p:nvPr/>
          </p:nvSpPr>
          <p:spPr bwMode="auto">
            <a:xfrm>
              <a:off x="6103490" y="23220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Oval 167"/>
            <p:cNvSpPr>
              <a:spLocks noChangeArrowheads="1"/>
            </p:cNvSpPr>
            <p:nvPr/>
          </p:nvSpPr>
          <p:spPr bwMode="auto">
            <a:xfrm>
              <a:off x="6478588"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Oval 168"/>
            <p:cNvSpPr>
              <a:spLocks noChangeArrowheads="1"/>
            </p:cNvSpPr>
            <p:nvPr/>
          </p:nvSpPr>
          <p:spPr bwMode="auto">
            <a:xfrm>
              <a:off x="6881616" y="2322064"/>
              <a:ext cx="60720"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Oval 169"/>
            <p:cNvSpPr>
              <a:spLocks noChangeArrowheads="1"/>
            </p:cNvSpPr>
            <p:nvPr/>
          </p:nvSpPr>
          <p:spPr bwMode="auto">
            <a:xfrm>
              <a:off x="7258051"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Oval 170"/>
            <p:cNvSpPr>
              <a:spLocks noChangeArrowheads="1"/>
            </p:cNvSpPr>
            <p:nvPr/>
          </p:nvSpPr>
          <p:spPr bwMode="auto">
            <a:xfrm>
              <a:off x="7660827" y="23220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Oval 171"/>
            <p:cNvSpPr>
              <a:spLocks noChangeArrowheads="1"/>
            </p:cNvSpPr>
            <p:nvPr/>
          </p:nvSpPr>
          <p:spPr bwMode="auto">
            <a:xfrm>
              <a:off x="8037513" y="2308225"/>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Oval 172"/>
            <p:cNvSpPr>
              <a:spLocks noChangeArrowheads="1"/>
            </p:cNvSpPr>
            <p:nvPr/>
          </p:nvSpPr>
          <p:spPr bwMode="auto">
            <a:xfrm>
              <a:off x="8440290" y="23220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Oval 173"/>
            <p:cNvSpPr>
              <a:spLocks noChangeArrowheads="1"/>
            </p:cNvSpPr>
            <p:nvPr/>
          </p:nvSpPr>
          <p:spPr bwMode="auto">
            <a:xfrm>
              <a:off x="8815388" y="2308225"/>
              <a:ext cx="88900"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Oval 180"/>
            <p:cNvSpPr>
              <a:spLocks noChangeArrowheads="1"/>
            </p:cNvSpPr>
            <p:nvPr/>
          </p:nvSpPr>
          <p:spPr bwMode="auto">
            <a:xfrm>
              <a:off x="249238"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Oval 181"/>
            <p:cNvSpPr>
              <a:spLocks noChangeArrowheads="1"/>
            </p:cNvSpPr>
            <p:nvPr/>
          </p:nvSpPr>
          <p:spPr bwMode="auto">
            <a:xfrm>
              <a:off x="638176"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Oval 182"/>
            <p:cNvSpPr>
              <a:spLocks noChangeArrowheads="1"/>
            </p:cNvSpPr>
            <p:nvPr/>
          </p:nvSpPr>
          <p:spPr bwMode="auto">
            <a:xfrm>
              <a:off x="1042540" y="2707827"/>
              <a:ext cx="59635" cy="59635"/>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59" name="Oval 183"/>
            <p:cNvSpPr>
              <a:spLocks noChangeArrowheads="1"/>
            </p:cNvSpPr>
            <p:nvPr/>
          </p:nvSpPr>
          <p:spPr bwMode="auto">
            <a:xfrm>
              <a:off x="1417638"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Oval 184"/>
            <p:cNvSpPr>
              <a:spLocks noChangeArrowheads="1"/>
            </p:cNvSpPr>
            <p:nvPr/>
          </p:nvSpPr>
          <p:spPr bwMode="auto">
            <a:xfrm>
              <a:off x="1806576" y="2693988"/>
              <a:ext cx="88900" cy="87313"/>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61" name="Oval 185"/>
            <p:cNvSpPr>
              <a:spLocks noChangeArrowheads="1"/>
            </p:cNvSpPr>
            <p:nvPr/>
          </p:nvSpPr>
          <p:spPr bwMode="auto">
            <a:xfrm>
              <a:off x="2197101"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Oval 186"/>
            <p:cNvSpPr>
              <a:spLocks noChangeArrowheads="1"/>
            </p:cNvSpPr>
            <p:nvPr/>
          </p:nvSpPr>
          <p:spPr bwMode="auto">
            <a:xfrm>
              <a:off x="2586038"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Oval 187"/>
            <p:cNvSpPr>
              <a:spLocks noChangeArrowheads="1"/>
            </p:cNvSpPr>
            <p:nvPr/>
          </p:nvSpPr>
          <p:spPr bwMode="auto">
            <a:xfrm>
              <a:off x="2974976"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Oval 188"/>
            <p:cNvSpPr>
              <a:spLocks noChangeArrowheads="1"/>
            </p:cNvSpPr>
            <p:nvPr/>
          </p:nvSpPr>
          <p:spPr bwMode="auto">
            <a:xfrm>
              <a:off x="3363913"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Oval 189"/>
            <p:cNvSpPr>
              <a:spLocks noChangeArrowheads="1"/>
            </p:cNvSpPr>
            <p:nvPr/>
          </p:nvSpPr>
          <p:spPr bwMode="auto">
            <a:xfrm>
              <a:off x="3752851" y="2693988"/>
              <a:ext cx="88900"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Oval 190"/>
            <p:cNvSpPr>
              <a:spLocks noChangeArrowheads="1"/>
            </p:cNvSpPr>
            <p:nvPr/>
          </p:nvSpPr>
          <p:spPr bwMode="auto">
            <a:xfrm>
              <a:off x="4157215" y="2707827"/>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Oval 191"/>
            <p:cNvSpPr>
              <a:spLocks noChangeArrowheads="1"/>
            </p:cNvSpPr>
            <p:nvPr/>
          </p:nvSpPr>
          <p:spPr bwMode="auto">
            <a:xfrm>
              <a:off x="4532313"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Oval 192"/>
            <p:cNvSpPr>
              <a:spLocks noChangeArrowheads="1"/>
            </p:cNvSpPr>
            <p:nvPr/>
          </p:nvSpPr>
          <p:spPr bwMode="auto">
            <a:xfrm>
              <a:off x="4936677" y="2707827"/>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Oval 193"/>
            <p:cNvSpPr>
              <a:spLocks noChangeArrowheads="1"/>
            </p:cNvSpPr>
            <p:nvPr/>
          </p:nvSpPr>
          <p:spPr bwMode="auto">
            <a:xfrm>
              <a:off x="5311776"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Oval 194"/>
            <p:cNvSpPr>
              <a:spLocks noChangeArrowheads="1"/>
            </p:cNvSpPr>
            <p:nvPr/>
          </p:nvSpPr>
          <p:spPr bwMode="auto">
            <a:xfrm>
              <a:off x="5700713"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Oval 195"/>
            <p:cNvSpPr>
              <a:spLocks noChangeArrowheads="1"/>
            </p:cNvSpPr>
            <p:nvPr/>
          </p:nvSpPr>
          <p:spPr bwMode="auto">
            <a:xfrm>
              <a:off x="6089651"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Oval 196"/>
            <p:cNvSpPr>
              <a:spLocks noChangeArrowheads="1"/>
            </p:cNvSpPr>
            <p:nvPr/>
          </p:nvSpPr>
          <p:spPr bwMode="auto">
            <a:xfrm>
              <a:off x="6492427" y="2707827"/>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Oval 197"/>
            <p:cNvSpPr>
              <a:spLocks noChangeArrowheads="1"/>
            </p:cNvSpPr>
            <p:nvPr/>
          </p:nvSpPr>
          <p:spPr bwMode="auto">
            <a:xfrm>
              <a:off x="6867526" y="2693988"/>
              <a:ext cx="88900"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Oval 198"/>
            <p:cNvSpPr>
              <a:spLocks noChangeArrowheads="1"/>
            </p:cNvSpPr>
            <p:nvPr/>
          </p:nvSpPr>
          <p:spPr bwMode="auto">
            <a:xfrm>
              <a:off x="7258051"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Oval 199"/>
            <p:cNvSpPr>
              <a:spLocks noChangeArrowheads="1"/>
            </p:cNvSpPr>
            <p:nvPr/>
          </p:nvSpPr>
          <p:spPr bwMode="auto">
            <a:xfrm>
              <a:off x="7666002" y="2713002"/>
              <a:ext cx="49285" cy="49285"/>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Oval 200"/>
            <p:cNvSpPr>
              <a:spLocks noChangeArrowheads="1"/>
            </p:cNvSpPr>
            <p:nvPr/>
          </p:nvSpPr>
          <p:spPr bwMode="auto">
            <a:xfrm>
              <a:off x="8037513" y="2693988"/>
              <a:ext cx="87313" cy="87313"/>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Oval 201"/>
            <p:cNvSpPr>
              <a:spLocks noChangeArrowheads="1"/>
            </p:cNvSpPr>
            <p:nvPr/>
          </p:nvSpPr>
          <p:spPr bwMode="auto">
            <a:xfrm>
              <a:off x="8426451" y="2693988"/>
              <a:ext cx="87313" cy="87313"/>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8" name="Oval 202"/>
            <p:cNvSpPr>
              <a:spLocks noChangeArrowheads="1"/>
            </p:cNvSpPr>
            <p:nvPr/>
          </p:nvSpPr>
          <p:spPr bwMode="auto">
            <a:xfrm>
              <a:off x="8829478" y="2707827"/>
              <a:ext cx="60720"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Oval 210"/>
            <p:cNvSpPr>
              <a:spLocks noChangeArrowheads="1"/>
            </p:cNvSpPr>
            <p:nvPr/>
          </p:nvSpPr>
          <p:spPr bwMode="auto">
            <a:xfrm>
              <a:off x="263077" y="3093589"/>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Oval 211"/>
            <p:cNvSpPr>
              <a:spLocks noChangeArrowheads="1"/>
            </p:cNvSpPr>
            <p:nvPr/>
          </p:nvSpPr>
          <p:spPr bwMode="auto">
            <a:xfrm>
              <a:off x="638176"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Oval 212"/>
            <p:cNvSpPr>
              <a:spLocks noChangeArrowheads="1"/>
            </p:cNvSpPr>
            <p:nvPr/>
          </p:nvSpPr>
          <p:spPr bwMode="auto">
            <a:xfrm>
              <a:off x="1028701"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Oval 213"/>
            <p:cNvSpPr>
              <a:spLocks noChangeArrowheads="1"/>
            </p:cNvSpPr>
            <p:nvPr/>
          </p:nvSpPr>
          <p:spPr bwMode="auto">
            <a:xfrm>
              <a:off x="1417638"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3" name="Oval 214"/>
            <p:cNvSpPr>
              <a:spLocks noChangeArrowheads="1"/>
            </p:cNvSpPr>
            <p:nvPr/>
          </p:nvSpPr>
          <p:spPr bwMode="auto">
            <a:xfrm>
              <a:off x="1806576" y="3079750"/>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Oval 215"/>
            <p:cNvSpPr>
              <a:spLocks noChangeArrowheads="1"/>
            </p:cNvSpPr>
            <p:nvPr/>
          </p:nvSpPr>
          <p:spPr bwMode="auto">
            <a:xfrm>
              <a:off x="2197101"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Oval 216"/>
            <p:cNvSpPr>
              <a:spLocks noChangeArrowheads="1"/>
            </p:cNvSpPr>
            <p:nvPr/>
          </p:nvSpPr>
          <p:spPr bwMode="auto">
            <a:xfrm>
              <a:off x="2586038"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Oval 217"/>
            <p:cNvSpPr>
              <a:spLocks noChangeArrowheads="1"/>
            </p:cNvSpPr>
            <p:nvPr/>
          </p:nvSpPr>
          <p:spPr bwMode="auto">
            <a:xfrm>
              <a:off x="2974976" y="3079750"/>
              <a:ext cx="87313" cy="87312"/>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Oval 218"/>
            <p:cNvSpPr>
              <a:spLocks noChangeArrowheads="1"/>
            </p:cNvSpPr>
            <p:nvPr/>
          </p:nvSpPr>
          <p:spPr bwMode="auto">
            <a:xfrm>
              <a:off x="3363913"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Oval 219"/>
            <p:cNvSpPr>
              <a:spLocks noChangeArrowheads="1"/>
            </p:cNvSpPr>
            <p:nvPr/>
          </p:nvSpPr>
          <p:spPr bwMode="auto">
            <a:xfrm>
              <a:off x="3772210" y="3098764"/>
              <a:ext cx="50182" cy="4928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Oval 220"/>
            <p:cNvSpPr>
              <a:spLocks noChangeArrowheads="1"/>
            </p:cNvSpPr>
            <p:nvPr/>
          </p:nvSpPr>
          <p:spPr bwMode="auto">
            <a:xfrm>
              <a:off x="4143376" y="3079750"/>
              <a:ext cx="87313" cy="87312"/>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90" name="Oval 221"/>
            <p:cNvSpPr>
              <a:spLocks noChangeArrowheads="1"/>
            </p:cNvSpPr>
            <p:nvPr/>
          </p:nvSpPr>
          <p:spPr bwMode="auto">
            <a:xfrm>
              <a:off x="4532313"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1" name="Oval 222"/>
            <p:cNvSpPr>
              <a:spLocks noChangeArrowheads="1"/>
            </p:cNvSpPr>
            <p:nvPr/>
          </p:nvSpPr>
          <p:spPr bwMode="auto">
            <a:xfrm>
              <a:off x="4922838"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Oval 223"/>
            <p:cNvSpPr>
              <a:spLocks noChangeArrowheads="1"/>
            </p:cNvSpPr>
            <p:nvPr/>
          </p:nvSpPr>
          <p:spPr bwMode="auto">
            <a:xfrm>
              <a:off x="5311776"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Oval 224"/>
            <p:cNvSpPr>
              <a:spLocks noChangeArrowheads="1"/>
            </p:cNvSpPr>
            <p:nvPr/>
          </p:nvSpPr>
          <p:spPr bwMode="auto">
            <a:xfrm>
              <a:off x="5700713"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Oval 225"/>
            <p:cNvSpPr>
              <a:spLocks noChangeArrowheads="1"/>
            </p:cNvSpPr>
            <p:nvPr/>
          </p:nvSpPr>
          <p:spPr bwMode="auto">
            <a:xfrm>
              <a:off x="6089651" y="3079750"/>
              <a:ext cx="87313" cy="87312"/>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Oval 226"/>
            <p:cNvSpPr>
              <a:spLocks noChangeArrowheads="1"/>
            </p:cNvSpPr>
            <p:nvPr/>
          </p:nvSpPr>
          <p:spPr bwMode="auto">
            <a:xfrm>
              <a:off x="6478588"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Oval 227"/>
            <p:cNvSpPr>
              <a:spLocks noChangeArrowheads="1"/>
            </p:cNvSpPr>
            <p:nvPr/>
          </p:nvSpPr>
          <p:spPr bwMode="auto">
            <a:xfrm>
              <a:off x="6867526" y="3079750"/>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Oval 228"/>
            <p:cNvSpPr>
              <a:spLocks noChangeArrowheads="1"/>
            </p:cNvSpPr>
            <p:nvPr/>
          </p:nvSpPr>
          <p:spPr bwMode="auto">
            <a:xfrm>
              <a:off x="7271890" y="3093589"/>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Oval 229"/>
            <p:cNvSpPr>
              <a:spLocks noChangeArrowheads="1"/>
            </p:cNvSpPr>
            <p:nvPr/>
          </p:nvSpPr>
          <p:spPr bwMode="auto">
            <a:xfrm>
              <a:off x="7646988"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Oval 230"/>
            <p:cNvSpPr>
              <a:spLocks noChangeArrowheads="1"/>
            </p:cNvSpPr>
            <p:nvPr/>
          </p:nvSpPr>
          <p:spPr bwMode="auto">
            <a:xfrm>
              <a:off x="8051352" y="3093589"/>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Oval 231"/>
            <p:cNvSpPr>
              <a:spLocks noChangeArrowheads="1"/>
            </p:cNvSpPr>
            <p:nvPr/>
          </p:nvSpPr>
          <p:spPr bwMode="auto">
            <a:xfrm>
              <a:off x="8426451" y="307975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1" name="Oval 232"/>
            <p:cNvSpPr>
              <a:spLocks noChangeArrowheads="1"/>
            </p:cNvSpPr>
            <p:nvPr/>
          </p:nvSpPr>
          <p:spPr bwMode="auto">
            <a:xfrm>
              <a:off x="8815388" y="3079750"/>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2" name="Oval 239"/>
            <p:cNvSpPr>
              <a:spLocks noChangeArrowheads="1"/>
            </p:cNvSpPr>
            <p:nvPr/>
          </p:nvSpPr>
          <p:spPr bwMode="auto">
            <a:xfrm>
              <a:off x="268252" y="3486114"/>
              <a:ext cx="49285" cy="4928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Oval 240"/>
            <p:cNvSpPr>
              <a:spLocks noChangeArrowheads="1"/>
            </p:cNvSpPr>
            <p:nvPr/>
          </p:nvSpPr>
          <p:spPr bwMode="auto">
            <a:xfrm>
              <a:off x="652015" y="3480939"/>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4" name="Oval 241"/>
            <p:cNvSpPr>
              <a:spLocks noChangeArrowheads="1"/>
            </p:cNvSpPr>
            <p:nvPr/>
          </p:nvSpPr>
          <p:spPr bwMode="auto">
            <a:xfrm>
              <a:off x="1028701"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 name="Oval 242"/>
            <p:cNvSpPr>
              <a:spLocks noChangeArrowheads="1"/>
            </p:cNvSpPr>
            <p:nvPr/>
          </p:nvSpPr>
          <p:spPr bwMode="auto">
            <a:xfrm>
              <a:off x="1431477" y="3480939"/>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6" name="Oval 243"/>
            <p:cNvSpPr>
              <a:spLocks noChangeArrowheads="1"/>
            </p:cNvSpPr>
            <p:nvPr/>
          </p:nvSpPr>
          <p:spPr bwMode="auto">
            <a:xfrm>
              <a:off x="1806576" y="3467100"/>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Oval 244"/>
            <p:cNvSpPr>
              <a:spLocks noChangeArrowheads="1"/>
            </p:cNvSpPr>
            <p:nvPr/>
          </p:nvSpPr>
          <p:spPr bwMode="auto">
            <a:xfrm>
              <a:off x="2197101"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 name="Oval 245"/>
            <p:cNvSpPr>
              <a:spLocks noChangeArrowheads="1"/>
            </p:cNvSpPr>
            <p:nvPr/>
          </p:nvSpPr>
          <p:spPr bwMode="auto">
            <a:xfrm>
              <a:off x="2586038"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 name="Oval 246"/>
            <p:cNvSpPr>
              <a:spLocks noChangeArrowheads="1"/>
            </p:cNvSpPr>
            <p:nvPr/>
          </p:nvSpPr>
          <p:spPr bwMode="auto">
            <a:xfrm>
              <a:off x="2974976"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Oval 247"/>
            <p:cNvSpPr>
              <a:spLocks noChangeArrowheads="1"/>
            </p:cNvSpPr>
            <p:nvPr/>
          </p:nvSpPr>
          <p:spPr bwMode="auto">
            <a:xfrm>
              <a:off x="3363913"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 name="Oval 248"/>
            <p:cNvSpPr>
              <a:spLocks noChangeArrowheads="1"/>
            </p:cNvSpPr>
            <p:nvPr/>
          </p:nvSpPr>
          <p:spPr bwMode="auto">
            <a:xfrm>
              <a:off x="3752851" y="3467100"/>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 name="Oval 249"/>
            <p:cNvSpPr>
              <a:spLocks noChangeArrowheads="1"/>
            </p:cNvSpPr>
            <p:nvPr/>
          </p:nvSpPr>
          <p:spPr bwMode="auto">
            <a:xfrm>
              <a:off x="4143376"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 name="Oval 250"/>
            <p:cNvSpPr>
              <a:spLocks noChangeArrowheads="1"/>
            </p:cNvSpPr>
            <p:nvPr/>
          </p:nvSpPr>
          <p:spPr bwMode="auto">
            <a:xfrm>
              <a:off x="4532313"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 name="Oval 251"/>
            <p:cNvSpPr>
              <a:spLocks noChangeArrowheads="1"/>
            </p:cNvSpPr>
            <p:nvPr/>
          </p:nvSpPr>
          <p:spPr bwMode="auto">
            <a:xfrm>
              <a:off x="4922838"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 name="Oval 252"/>
            <p:cNvSpPr>
              <a:spLocks noChangeArrowheads="1"/>
            </p:cNvSpPr>
            <p:nvPr/>
          </p:nvSpPr>
          <p:spPr bwMode="auto">
            <a:xfrm>
              <a:off x="5325615" y="3480939"/>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 name="Oval 253"/>
            <p:cNvSpPr>
              <a:spLocks noChangeArrowheads="1"/>
            </p:cNvSpPr>
            <p:nvPr/>
          </p:nvSpPr>
          <p:spPr bwMode="auto">
            <a:xfrm>
              <a:off x="5700713"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 name="Oval 254"/>
            <p:cNvSpPr>
              <a:spLocks noChangeArrowheads="1"/>
            </p:cNvSpPr>
            <p:nvPr/>
          </p:nvSpPr>
          <p:spPr bwMode="auto">
            <a:xfrm>
              <a:off x="6089651"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 name="Oval 255"/>
            <p:cNvSpPr>
              <a:spLocks noChangeArrowheads="1"/>
            </p:cNvSpPr>
            <p:nvPr/>
          </p:nvSpPr>
          <p:spPr bwMode="auto">
            <a:xfrm>
              <a:off x="6478588"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 name="Oval 256"/>
            <p:cNvSpPr>
              <a:spLocks noChangeArrowheads="1"/>
            </p:cNvSpPr>
            <p:nvPr/>
          </p:nvSpPr>
          <p:spPr bwMode="auto">
            <a:xfrm>
              <a:off x="6867526" y="3467100"/>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 name="Oval 257"/>
            <p:cNvSpPr>
              <a:spLocks noChangeArrowheads="1"/>
            </p:cNvSpPr>
            <p:nvPr/>
          </p:nvSpPr>
          <p:spPr bwMode="auto">
            <a:xfrm>
              <a:off x="7258051" y="3467100"/>
              <a:ext cx="87313" cy="87312"/>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endParaRPr lang="en-US"/>
            </a:p>
          </p:txBody>
        </p:sp>
        <p:sp>
          <p:nvSpPr>
            <p:cNvPr id="121" name="Oval 258"/>
            <p:cNvSpPr>
              <a:spLocks noChangeArrowheads="1"/>
            </p:cNvSpPr>
            <p:nvPr/>
          </p:nvSpPr>
          <p:spPr bwMode="auto">
            <a:xfrm>
              <a:off x="7646988"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 name="Oval 259"/>
            <p:cNvSpPr>
              <a:spLocks noChangeArrowheads="1"/>
            </p:cNvSpPr>
            <p:nvPr/>
          </p:nvSpPr>
          <p:spPr bwMode="auto">
            <a:xfrm>
              <a:off x="8037513" y="3467100"/>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 name="Oval 260"/>
            <p:cNvSpPr>
              <a:spLocks noChangeArrowheads="1"/>
            </p:cNvSpPr>
            <p:nvPr/>
          </p:nvSpPr>
          <p:spPr bwMode="auto">
            <a:xfrm>
              <a:off x="8440290" y="3480939"/>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4" name="Oval 261"/>
            <p:cNvSpPr>
              <a:spLocks noChangeArrowheads="1"/>
            </p:cNvSpPr>
            <p:nvPr/>
          </p:nvSpPr>
          <p:spPr bwMode="auto">
            <a:xfrm>
              <a:off x="8834747" y="3486114"/>
              <a:ext cx="50182" cy="49285"/>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endParaRPr lang="en-US"/>
            </a:p>
          </p:txBody>
        </p:sp>
        <p:sp>
          <p:nvSpPr>
            <p:cNvPr id="125" name="Oval 268"/>
            <p:cNvSpPr>
              <a:spLocks noChangeArrowheads="1"/>
            </p:cNvSpPr>
            <p:nvPr/>
          </p:nvSpPr>
          <p:spPr bwMode="auto">
            <a:xfrm>
              <a:off x="249238"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6" name="Oval 269"/>
            <p:cNvSpPr>
              <a:spLocks noChangeArrowheads="1"/>
            </p:cNvSpPr>
            <p:nvPr/>
          </p:nvSpPr>
          <p:spPr bwMode="auto">
            <a:xfrm>
              <a:off x="657226" y="3852863"/>
              <a:ext cx="87313" cy="88900"/>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pPr lvl="0"/>
              <a:endParaRPr lang="en-US"/>
            </a:p>
          </p:txBody>
        </p:sp>
        <p:sp>
          <p:nvSpPr>
            <p:cNvPr id="127" name="Oval 270"/>
            <p:cNvSpPr>
              <a:spLocks noChangeArrowheads="1"/>
            </p:cNvSpPr>
            <p:nvPr/>
          </p:nvSpPr>
          <p:spPr bwMode="auto">
            <a:xfrm>
              <a:off x="1042540" y="3866953"/>
              <a:ext cx="59635" cy="607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8" name="Oval 271"/>
            <p:cNvSpPr>
              <a:spLocks noChangeArrowheads="1"/>
            </p:cNvSpPr>
            <p:nvPr/>
          </p:nvSpPr>
          <p:spPr bwMode="auto">
            <a:xfrm>
              <a:off x="1417638"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9" name="Oval 272"/>
            <p:cNvSpPr>
              <a:spLocks noChangeArrowheads="1"/>
            </p:cNvSpPr>
            <p:nvPr/>
          </p:nvSpPr>
          <p:spPr bwMode="auto">
            <a:xfrm>
              <a:off x="1806576" y="3852863"/>
              <a:ext cx="88900"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0" name="Oval 273"/>
            <p:cNvSpPr>
              <a:spLocks noChangeArrowheads="1"/>
            </p:cNvSpPr>
            <p:nvPr/>
          </p:nvSpPr>
          <p:spPr bwMode="auto">
            <a:xfrm>
              <a:off x="2197101" y="3852863"/>
              <a:ext cx="87313" cy="88900"/>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endParaRPr lang="en-US"/>
            </a:p>
          </p:txBody>
        </p:sp>
        <p:sp>
          <p:nvSpPr>
            <p:cNvPr id="131" name="Oval 274"/>
            <p:cNvSpPr>
              <a:spLocks noChangeArrowheads="1"/>
            </p:cNvSpPr>
            <p:nvPr/>
          </p:nvSpPr>
          <p:spPr bwMode="auto">
            <a:xfrm>
              <a:off x="2586038"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2" name="Oval 275"/>
            <p:cNvSpPr>
              <a:spLocks noChangeArrowheads="1"/>
            </p:cNvSpPr>
            <p:nvPr/>
          </p:nvSpPr>
          <p:spPr bwMode="auto">
            <a:xfrm>
              <a:off x="2974976"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3" name="Oval 276"/>
            <p:cNvSpPr>
              <a:spLocks noChangeArrowheads="1"/>
            </p:cNvSpPr>
            <p:nvPr/>
          </p:nvSpPr>
          <p:spPr bwMode="auto">
            <a:xfrm>
              <a:off x="3363913" y="3852863"/>
              <a:ext cx="87313" cy="88900"/>
            </a:xfrm>
            <a:prstGeom prst="ellipse">
              <a:avLst/>
            </a:prstGeom>
            <a:solidFill>
              <a:schemeClr val="accent6">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Oval 277"/>
            <p:cNvSpPr>
              <a:spLocks noChangeArrowheads="1"/>
            </p:cNvSpPr>
            <p:nvPr/>
          </p:nvSpPr>
          <p:spPr bwMode="auto">
            <a:xfrm>
              <a:off x="3752851" y="3852863"/>
              <a:ext cx="88900"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5" name="Oval 278"/>
            <p:cNvSpPr>
              <a:spLocks noChangeArrowheads="1"/>
            </p:cNvSpPr>
            <p:nvPr/>
          </p:nvSpPr>
          <p:spPr bwMode="auto">
            <a:xfrm>
              <a:off x="4143376"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6" name="Oval 279"/>
            <p:cNvSpPr>
              <a:spLocks noChangeArrowheads="1"/>
            </p:cNvSpPr>
            <p:nvPr/>
          </p:nvSpPr>
          <p:spPr bwMode="auto">
            <a:xfrm>
              <a:off x="4532313"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7" name="Oval 280"/>
            <p:cNvSpPr>
              <a:spLocks noChangeArrowheads="1"/>
            </p:cNvSpPr>
            <p:nvPr/>
          </p:nvSpPr>
          <p:spPr bwMode="auto">
            <a:xfrm>
              <a:off x="4922838"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8" name="Oval 281"/>
            <p:cNvSpPr>
              <a:spLocks noChangeArrowheads="1"/>
            </p:cNvSpPr>
            <p:nvPr/>
          </p:nvSpPr>
          <p:spPr bwMode="auto">
            <a:xfrm>
              <a:off x="5311776"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9" name="Oval 282"/>
            <p:cNvSpPr>
              <a:spLocks noChangeArrowheads="1"/>
            </p:cNvSpPr>
            <p:nvPr/>
          </p:nvSpPr>
          <p:spPr bwMode="auto">
            <a:xfrm>
              <a:off x="5700713"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0" name="Oval 283"/>
            <p:cNvSpPr>
              <a:spLocks noChangeArrowheads="1"/>
            </p:cNvSpPr>
            <p:nvPr/>
          </p:nvSpPr>
          <p:spPr bwMode="auto">
            <a:xfrm>
              <a:off x="6089651"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1" name="Oval 284"/>
            <p:cNvSpPr>
              <a:spLocks noChangeArrowheads="1"/>
            </p:cNvSpPr>
            <p:nvPr/>
          </p:nvSpPr>
          <p:spPr bwMode="auto">
            <a:xfrm>
              <a:off x="6478588"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2" name="Oval 285"/>
            <p:cNvSpPr>
              <a:spLocks noChangeArrowheads="1"/>
            </p:cNvSpPr>
            <p:nvPr/>
          </p:nvSpPr>
          <p:spPr bwMode="auto">
            <a:xfrm>
              <a:off x="6867526" y="3852863"/>
              <a:ext cx="88900"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3" name="Oval 286"/>
            <p:cNvSpPr>
              <a:spLocks noChangeArrowheads="1"/>
            </p:cNvSpPr>
            <p:nvPr/>
          </p:nvSpPr>
          <p:spPr bwMode="auto">
            <a:xfrm>
              <a:off x="7277065" y="3872222"/>
              <a:ext cx="49285" cy="5018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4" name="Oval 287"/>
            <p:cNvSpPr>
              <a:spLocks noChangeArrowheads="1"/>
            </p:cNvSpPr>
            <p:nvPr/>
          </p:nvSpPr>
          <p:spPr bwMode="auto">
            <a:xfrm>
              <a:off x="7660827" y="3866953"/>
              <a:ext cx="59635" cy="607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5" name="Oval 288"/>
            <p:cNvSpPr>
              <a:spLocks noChangeArrowheads="1"/>
            </p:cNvSpPr>
            <p:nvPr/>
          </p:nvSpPr>
          <p:spPr bwMode="auto">
            <a:xfrm>
              <a:off x="8037513" y="3852863"/>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6" name="Oval 289"/>
            <p:cNvSpPr>
              <a:spLocks noChangeArrowheads="1"/>
            </p:cNvSpPr>
            <p:nvPr/>
          </p:nvSpPr>
          <p:spPr bwMode="auto">
            <a:xfrm>
              <a:off x="8440290" y="3866953"/>
              <a:ext cx="59635" cy="607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7" name="Oval 290"/>
            <p:cNvSpPr>
              <a:spLocks noChangeArrowheads="1"/>
            </p:cNvSpPr>
            <p:nvPr/>
          </p:nvSpPr>
          <p:spPr bwMode="auto">
            <a:xfrm>
              <a:off x="8815388" y="3852863"/>
              <a:ext cx="88900"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8" name="Oval 297"/>
            <p:cNvSpPr>
              <a:spLocks noChangeArrowheads="1"/>
            </p:cNvSpPr>
            <p:nvPr/>
          </p:nvSpPr>
          <p:spPr bwMode="auto">
            <a:xfrm>
              <a:off x="268252" y="4257984"/>
              <a:ext cx="49285" cy="5018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9" name="Oval 298"/>
            <p:cNvSpPr>
              <a:spLocks noChangeArrowheads="1"/>
            </p:cNvSpPr>
            <p:nvPr/>
          </p:nvSpPr>
          <p:spPr bwMode="auto">
            <a:xfrm>
              <a:off x="638176"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0" name="Oval 299"/>
            <p:cNvSpPr>
              <a:spLocks noChangeArrowheads="1"/>
            </p:cNvSpPr>
            <p:nvPr/>
          </p:nvSpPr>
          <p:spPr bwMode="auto">
            <a:xfrm>
              <a:off x="1028701"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1" name="Oval 300"/>
            <p:cNvSpPr>
              <a:spLocks noChangeArrowheads="1"/>
            </p:cNvSpPr>
            <p:nvPr/>
          </p:nvSpPr>
          <p:spPr bwMode="auto">
            <a:xfrm>
              <a:off x="1417638"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2" name="Oval 301"/>
            <p:cNvSpPr>
              <a:spLocks noChangeArrowheads="1"/>
            </p:cNvSpPr>
            <p:nvPr/>
          </p:nvSpPr>
          <p:spPr bwMode="auto">
            <a:xfrm>
              <a:off x="1806576" y="4238625"/>
              <a:ext cx="88900" cy="88900"/>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3" name="Oval 302"/>
            <p:cNvSpPr>
              <a:spLocks noChangeArrowheads="1"/>
            </p:cNvSpPr>
            <p:nvPr/>
          </p:nvSpPr>
          <p:spPr bwMode="auto">
            <a:xfrm>
              <a:off x="2197101"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4" name="Oval 303"/>
            <p:cNvSpPr>
              <a:spLocks noChangeArrowheads="1"/>
            </p:cNvSpPr>
            <p:nvPr/>
          </p:nvSpPr>
          <p:spPr bwMode="auto">
            <a:xfrm>
              <a:off x="2607292" y="4260265"/>
              <a:ext cx="44805" cy="456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5" name="Oval 304"/>
            <p:cNvSpPr>
              <a:spLocks noChangeArrowheads="1"/>
            </p:cNvSpPr>
            <p:nvPr/>
          </p:nvSpPr>
          <p:spPr bwMode="auto">
            <a:xfrm>
              <a:off x="2974976"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6" name="Oval 305"/>
            <p:cNvSpPr>
              <a:spLocks noChangeArrowheads="1"/>
            </p:cNvSpPr>
            <p:nvPr/>
          </p:nvSpPr>
          <p:spPr bwMode="auto">
            <a:xfrm>
              <a:off x="3363913"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7" name="Oval 306"/>
            <p:cNvSpPr>
              <a:spLocks noChangeArrowheads="1"/>
            </p:cNvSpPr>
            <p:nvPr/>
          </p:nvSpPr>
          <p:spPr bwMode="auto">
            <a:xfrm>
              <a:off x="3752851" y="4238625"/>
              <a:ext cx="88900"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8" name="Oval 307"/>
            <p:cNvSpPr>
              <a:spLocks noChangeArrowheads="1"/>
            </p:cNvSpPr>
            <p:nvPr/>
          </p:nvSpPr>
          <p:spPr bwMode="auto">
            <a:xfrm>
              <a:off x="4143376"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9" name="Oval 308"/>
            <p:cNvSpPr>
              <a:spLocks noChangeArrowheads="1"/>
            </p:cNvSpPr>
            <p:nvPr/>
          </p:nvSpPr>
          <p:spPr bwMode="auto">
            <a:xfrm>
              <a:off x="4532313"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0" name="Oval 309"/>
            <p:cNvSpPr>
              <a:spLocks noChangeArrowheads="1"/>
            </p:cNvSpPr>
            <p:nvPr/>
          </p:nvSpPr>
          <p:spPr bwMode="auto">
            <a:xfrm>
              <a:off x="4922838"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1" name="Oval 310"/>
            <p:cNvSpPr>
              <a:spLocks noChangeArrowheads="1"/>
            </p:cNvSpPr>
            <p:nvPr/>
          </p:nvSpPr>
          <p:spPr bwMode="auto">
            <a:xfrm>
              <a:off x="5325615" y="4252715"/>
              <a:ext cx="59635" cy="607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2" name="Oval 311"/>
            <p:cNvSpPr>
              <a:spLocks noChangeArrowheads="1"/>
            </p:cNvSpPr>
            <p:nvPr/>
          </p:nvSpPr>
          <p:spPr bwMode="auto">
            <a:xfrm>
              <a:off x="5719727" y="4257984"/>
              <a:ext cx="49285" cy="5018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3" name="Oval 312"/>
            <p:cNvSpPr>
              <a:spLocks noChangeArrowheads="1"/>
            </p:cNvSpPr>
            <p:nvPr/>
          </p:nvSpPr>
          <p:spPr bwMode="auto">
            <a:xfrm>
              <a:off x="6089651"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4" name="Oval 313"/>
            <p:cNvSpPr>
              <a:spLocks noChangeArrowheads="1"/>
            </p:cNvSpPr>
            <p:nvPr/>
          </p:nvSpPr>
          <p:spPr bwMode="auto">
            <a:xfrm>
              <a:off x="6497602" y="4257984"/>
              <a:ext cx="49285" cy="5018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5" name="Oval 314"/>
            <p:cNvSpPr>
              <a:spLocks noChangeArrowheads="1"/>
            </p:cNvSpPr>
            <p:nvPr/>
          </p:nvSpPr>
          <p:spPr bwMode="auto">
            <a:xfrm>
              <a:off x="6867526" y="4238625"/>
              <a:ext cx="88900"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6" name="Oval 315"/>
            <p:cNvSpPr>
              <a:spLocks noChangeArrowheads="1"/>
            </p:cNvSpPr>
            <p:nvPr/>
          </p:nvSpPr>
          <p:spPr bwMode="auto">
            <a:xfrm>
              <a:off x="7271890" y="4252715"/>
              <a:ext cx="59635" cy="6072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7" name="Oval 316"/>
            <p:cNvSpPr>
              <a:spLocks noChangeArrowheads="1"/>
            </p:cNvSpPr>
            <p:nvPr/>
          </p:nvSpPr>
          <p:spPr bwMode="auto">
            <a:xfrm>
              <a:off x="7646988"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8" name="Oval 317"/>
            <p:cNvSpPr>
              <a:spLocks noChangeArrowheads="1"/>
            </p:cNvSpPr>
            <p:nvPr/>
          </p:nvSpPr>
          <p:spPr bwMode="auto">
            <a:xfrm>
              <a:off x="8037513"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9" name="Oval 318"/>
            <p:cNvSpPr>
              <a:spLocks noChangeArrowheads="1"/>
            </p:cNvSpPr>
            <p:nvPr/>
          </p:nvSpPr>
          <p:spPr bwMode="auto">
            <a:xfrm>
              <a:off x="8426451" y="4238625"/>
              <a:ext cx="87313"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0" name="Oval 319"/>
            <p:cNvSpPr>
              <a:spLocks noChangeArrowheads="1"/>
            </p:cNvSpPr>
            <p:nvPr/>
          </p:nvSpPr>
          <p:spPr bwMode="auto">
            <a:xfrm>
              <a:off x="8815388" y="4238625"/>
              <a:ext cx="88900" cy="88900"/>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1" name="Oval 326"/>
            <p:cNvSpPr>
              <a:spLocks noChangeArrowheads="1"/>
            </p:cNvSpPr>
            <p:nvPr/>
          </p:nvSpPr>
          <p:spPr bwMode="auto">
            <a:xfrm>
              <a:off x="249238"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Oval 327"/>
            <p:cNvSpPr>
              <a:spLocks noChangeArrowheads="1"/>
            </p:cNvSpPr>
            <p:nvPr/>
          </p:nvSpPr>
          <p:spPr bwMode="auto">
            <a:xfrm>
              <a:off x="638176"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Oval 328"/>
            <p:cNvSpPr>
              <a:spLocks noChangeArrowheads="1"/>
            </p:cNvSpPr>
            <p:nvPr/>
          </p:nvSpPr>
          <p:spPr bwMode="auto">
            <a:xfrm>
              <a:off x="1042540" y="4641402"/>
              <a:ext cx="59635" cy="59635"/>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4" name="Oval 329"/>
            <p:cNvSpPr>
              <a:spLocks noChangeArrowheads="1"/>
            </p:cNvSpPr>
            <p:nvPr/>
          </p:nvSpPr>
          <p:spPr bwMode="auto">
            <a:xfrm>
              <a:off x="1417638"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5" name="Oval 330"/>
            <p:cNvSpPr>
              <a:spLocks noChangeArrowheads="1"/>
            </p:cNvSpPr>
            <p:nvPr/>
          </p:nvSpPr>
          <p:spPr bwMode="auto">
            <a:xfrm>
              <a:off x="1828216" y="4648817"/>
              <a:ext cx="45620" cy="4480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6" name="Oval 331"/>
            <p:cNvSpPr>
              <a:spLocks noChangeArrowheads="1"/>
            </p:cNvSpPr>
            <p:nvPr/>
          </p:nvSpPr>
          <p:spPr bwMode="auto">
            <a:xfrm>
              <a:off x="2197101"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7" name="Oval 332"/>
            <p:cNvSpPr>
              <a:spLocks noChangeArrowheads="1"/>
            </p:cNvSpPr>
            <p:nvPr/>
          </p:nvSpPr>
          <p:spPr bwMode="auto">
            <a:xfrm>
              <a:off x="2586038"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8" name="Oval 333"/>
            <p:cNvSpPr>
              <a:spLocks noChangeArrowheads="1"/>
            </p:cNvSpPr>
            <p:nvPr/>
          </p:nvSpPr>
          <p:spPr bwMode="auto">
            <a:xfrm>
              <a:off x="2974976"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9" name="Oval 334"/>
            <p:cNvSpPr>
              <a:spLocks noChangeArrowheads="1"/>
            </p:cNvSpPr>
            <p:nvPr/>
          </p:nvSpPr>
          <p:spPr bwMode="auto">
            <a:xfrm>
              <a:off x="3385167" y="4648817"/>
              <a:ext cx="44805" cy="44805"/>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endParaRPr lang="en-US"/>
            </a:p>
          </p:txBody>
        </p:sp>
        <p:sp>
          <p:nvSpPr>
            <p:cNvPr id="180" name="Oval 335"/>
            <p:cNvSpPr>
              <a:spLocks noChangeArrowheads="1"/>
            </p:cNvSpPr>
            <p:nvPr/>
          </p:nvSpPr>
          <p:spPr bwMode="auto">
            <a:xfrm>
              <a:off x="3766941" y="4641402"/>
              <a:ext cx="60720"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1" name="Oval 336"/>
            <p:cNvSpPr>
              <a:spLocks noChangeArrowheads="1"/>
            </p:cNvSpPr>
            <p:nvPr/>
          </p:nvSpPr>
          <p:spPr bwMode="auto">
            <a:xfrm>
              <a:off x="4143376"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2" name="Oval 337"/>
            <p:cNvSpPr>
              <a:spLocks noChangeArrowheads="1"/>
            </p:cNvSpPr>
            <p:nvPr/>
          </p:nvSpPr>
          <p:spPr bwMode="auto">
            <a:xfrm>
              <a:off x="4546152" y="4641402"/>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Oval 338"/>
            <p:cNvSpPr>
              <a:spLocks noChangeArrowheads="1"/>
            </p:cNvSpPr>
            <p:nvPr/>
          </p:nvSpPr>
          <p:spPr bwMode="auto">
            <a:xfrm>
              <a:off x="4922838"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4" name="Oval 339"/>
            <p:cNvSpPr>
              <a:spLocks noChangeArrowheads="1"/>
            </p:cNvSpPr>
            <p:nvPr/>
          </p:nvSpPr>
          <p:spPr bwMode="auto">
            <a:xfrm>
              <a:off x="5330790" y="4646577"/>
              <a:ext cx="49285" cy="4928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Oval 340"/>
            <p:cNvSpPr>
              <a:spLocks noChangeArrowheads="1"/>
            </p:cNvSpPr>
            <p:nvPr/>
          </p:nvSpPr>
          <p:spPr bwMode="auto">
            <a:xfrm>
              <a:off x="5700713"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Oval 341"/>
            <p:cNvSpPr>
              <a:spLocks noChangeArrowheads="1"/>
            </p:cNvSpPr>
            <p:nvPr/>
          </p:nvSpPr>
          <p:spPr bwMode="auto">
            <a:xfrm>
              <a:off x="6103490" y="4641402"/>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Oval 342"/>
            <p:cNvSpPr>
              <a:spLocks noChangeArrowheads="1"/>
            </p:cNvSpPr>
            <p:nvPr/>
          </p:nvSpPr>
          <p:spPr bwMode="auto">
            <a:xfrm>
              <a:off x="6478588"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Oval 343"/>
            <p:cNvSpPr>
              <a:spLocks noChangeArrowheads="1"/>
            </p:cNvSpPr>
            <p:nvPr/>
          </p:nvSpPr>
          <p:spPr bwMode="auto">
            <a:xfrm>
              <a:off x="6867526" y="4627563"/>
              <a:ext cx="88900" cy="87312"/>
            </a:xfrm>
            <a:prstGeom prst="ellipse">
              <a:avLst/>
            </a:prstGeom>
            <a:solidFill>
              <a:schemeClr val="bg1">
                <a:lumMod val="8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Oval 344"/>
            <p:cNvSpPr>
              <a:spLocks noChangeArrowheads="1"/>
            </p:cNvSpPr>
            <p:nvPr/>
          </p:nvSpPr>
          <p:spPr bwMode="auto">
            <a:xfrm>
              <a:off x="7271890" y="4641402"/>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0" name="Oval 345"/>
            <p:cNvSpPr>
              <a:spLocks noChangeArrowheads="1"/>
            </p:cNvSpPr>
            <p:nvPr/>
          </p:nvSpPr>
          <p:spPr bwMode="auto">
            <a:xfrm>
              <a:off x="7666002" y="4646577"/>
              <a:ext cx="49285" cy="4928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1" name="Oval 346"/>
            <p:cNvSpPr>
              <a:spLocks noChangeArrowheads="1"/>
            </p:cNvSpPr>
            <p:nvPr/>
          </p:nvSpPr>
          <p:spPr bwMode="auto">
            <a:xfrm>
              <a:off x="8037513" y="4627563"/>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2" name="Oval 347"/>
            <p:cNvSpPr>
              <a:spLocks noChangeArrowheads="1"/>
            </p:cNvSpPr>
            <p:nvPr/>
          </p:nvSpPr>
          <p:spPr bwMode="auto">
            <a:xfrm>
              <a:off x="8440290" y="4641402"/>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3" name="Oval 348"/>
            <p:cNvSpPr>
              <a:spLocks noChangeArrowheads="1"/>
            </p:cNvSpPr>
            <p:nvPr/>
          </p:nvSpPr>
          <p:spPr bwMode="auto">
            <a:xfrm>
              <a:off x="8815388" y="4627563"/>
              <a:ext cx="88900" cy="87312"/>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endParaRPr lang="en-US"/>
            </a:p>
          </p:txBody>
        </p:sp>
        <p:sp>
          <p:nvSpPr>
            <p:cNvPr id="194" name="Oval 355"/>
            <p:cNvSpPr>
              <a:spLocks noChangeArrowheads="1"/>
            </p:cNvSpPr>
            <p:nvPr/>
          </p:nvSpPr>
          <p:spPr bwMode="auto">
            <a:xfrm>
              <a:off x="263077" y="50271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5" name="Oval 356"/>
            <p:cNvSpPr>
              <a:spLocks noChangeArrowheads="1"/>
            </p:cNvSpPr>
            <p:nvPr/>
          </p:nvSpPr>
          <p:spPr bwMode="auto">
            <a:xfrm>
              <a:off x="638176"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6" name="Oval 357"/>
            <p:cNvSpPr>
              <a:spLocks noChangeArrowheads="1"/>
            </p:cNvSpPr>
            <p:nvPr/>
          </p:nvSpPr>
          <p:spPr bwMode="auto">
            <a:xfrm>
              <a:off x="1042540" y="50271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Oval 358"/>
            <p:cNvSpPr>
              <a:spLocks noChangeArrowheads="1"/>
            </p:cNvSpPr>
            <p:nvPr/>
          </p:nvSpPr>
          <p:spPr bwMode="auto">
            <a:xfrm>
              <a:off x="1417638"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Oval 359"/>
            <p:cNvSpPr>
              <a:spLocks noChangeArrowheads="1"/>
            </p:cNvSpPr>
            <p:nvPr/>
          </p:nvSpPr>
          <p:spPr bwMode="auto">
            <a:xfrm>
              <a:off x="1806576" y="5013325"/>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Oval 360"/>
            <p:cNvSpPr>
              <a:spLocks noChangeArrowheads="1"/>
            </p:cNvSpPr>
            <p:nvPr/>
          </p:nvSpPr>
          <p:spPr bwMode="auto">
            <a:xfrm>
              <a:off x="2197101"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0" name="Oval 361"/>
            <p:cNvSpPr>
              <a:spLocks noChangeArrowheads="1"/>
            </p:cNvSpPr>
            <p:nvPr/>
          </p:nvSpPr>
          <p:spPr bwMode="auto">
            <a:xfrm>
              <a:off x="2607292" y="5034579"/>
              <a:ext cx="44805" cy="4480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1" name="Oval 362"/>
            <p:cNvSpPr>
              <a:spLocks noChangeArrowheads="1"/>
            </p:cNvSpPr>
            <p:nvPr/>
          </p:nvSpPr>
          <p:spPr bwMode="auto">
            <a:xfrm>
              <a:off x="2974976"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2" name="Oval 363"/>
            <p:cNvSpPr>
              <a:spLocks noChangeArrowheads="1"/>
            </p:cNvSpPr>
            <p:nvPr/>
          </p:nvSpPr>
          <p:spPr bwMode="auto">
            <a:xfrm>
              <a:off x="3363913"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Oval 364"/>
            <p:cNvSpPr>
              <a:spLocks noChangeArrowheads="1"/>
            </p:cNvSpPr>
            <p:nvPr/>
          </p:nvSpPr>
          <p:spPr bwMode="auto">
            <a:xfrm>
              <a:off x="3752851" y="5013325"/>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4" name="Oval 365"/>
            <p:cNvSpPr>
              <a:spLocks noChangeArrowheads="1"/>
            </p:cNvSpPr>
            <p:nvPr/>
          </p:nvSpPr>
          <p:spPr bwMode="auto">
            <a:xfrm>
              <a:off x="4162390" y="5032339"/>
              <a:ext cx="49285" cy="4928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5" name="Oval 366"/>
            <p:cNvSpPr>
              <a:spLocks noChangeArrowheads="1"/>
            </p:cNvSpPr>
            <p:nvPr/>
          </p:nvSpPr>
          <p:spPr bwMode="auto">
            <a:xfrm>
              <a:off x="4532313"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6" name="Oval 367"/>
            <p:cNvSpPr>
              <a:spLocks noChangeArrowheads="1"/>
            </p:cNvSpPr>
            <p:nvPr/>
          </p:nvSpPr>
          <p:spPr bwMode="auto">
            <a:xfrm>
              <a:off x="4922838"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Oval 368"/>
            <p:cNvSpPr>
              <a:spLocks noChangeArrowheads="1"/>
            </p:cNvSpPr>
            <p:nvPr/>
          </p:nvSpPr>
          <p:spPr bwMode="auto">
            <a:xfrm>
              <a:off x="5325615" y="5027164"/>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Oval 369"/>
            <p:cNvSpPr>
              <a:spLocks noChangeArrowheads="1"/>
            </p:cNvSpPr>
            <p:nvPr/>
          </p:nvSpPr>
          <p:spPr bwMode="auto">
            <a:xfrm>
              <a:off x="5700713"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Oval 370"/>
            <p:cNvSpPr>
              <a:spLocks noChangeArrowheads="1"/>
            </p:cNvSpPr>
            <p:nvPr/>
          </p:nvSpPr>
          <p:spPr bwMode="auto">
            <a:xfrm>
              <a:off x="6108665" y="5032339"/>
              <a:ext cx="49285" cy="4928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0" name="Oval 371"/>
            <p:cNvSpPr>
              <a:spLocks noChangeArrowheads="1"/>
            </p:cNvSpPr>
            <p:nvPr/>
          </p:nvSpPr>
          <p:spPr bwMode="auto">
            <a:xfrm>
              <a:off x="6478588"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1" name="Oval 372"/>
            <p:cNvSpPr>
              <a:spLocks noChangeArrowheads="1"/>
            </p:cNvSpPr>
            <p:nvPr/>
          </p:nvSpPr>
          <p:spPr bwMode="auto">
            <a:xfrm>
              <a:off x="6867526" y="5013325"/>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2" name="Oval 373"/>
            <p:cNvSpPr>
              <a:spLocks noChangeArrowheads="1"/>
            </p:cNvSpPr>
            <p:nvPr/>
          </p:nvSpPr>
          <p:spPr bwMode="auto">
            <a:xfrm>
              <a:off x="7258051"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3" name="Oval 374"/>
            <p:cNvSpPr>
              <a:spLocks noChangeArrowheads="1"/>
            </p:cNvSpPr>
            <p:nvPr/>
          </p:nvSpPr>
          <p:spPr bwMode="auto">
            <a:xfrm>
              <a:off x="7646988"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4" name="Oval 375"/>
            <p:cNvSpPr>
              <a:spLocks noChangeArrowheads="1"/>
            </p:cNvSpPr>
            <p:nvPr/>
          </p:nvSpPr>
          <p:spPr bwMode="auto">
            <a:xfrm>
              <a:off x="8037513"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5" name="Oval 376"/>
            <p:cNvSpPr>
              <a:spLocks noChangeArrowheads="1"/>
            </p:cNvSpPr>
            <p:nvPr/>
          </p:nvSpPr>
          <p:spPr bwMode="auto">
            <a:xfrm>
              <a:off x="8426451" y="5013325"/>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6" name="Oval 377"/>
            <p:cNvSpPr>
              <a:spLocks noChangeArrowheads="1"/>
            </p:cNvSpPr>
            <p:nvPr/>
          </p:nvSpPr>
          <p:spPr bwMode="auto">
            <a:xfrm>
              <a:off x="8829478" y="5027164"/>
              <a:ext cx="60720"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7" name="Oval 384"/>
            <p:cNvSpPr>
              <a:spLocks noChangeArrowheads="1"/>
            </p:cNvSpPr>
            <p:nvPr/>
          </p:nvSpPr>
          <p:spPr bwMode="auto">
            <a:xfrm>
              <a:off x="263077" y="5412927"/>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8" name="Oval 385"/>
            <p:cNvSpPr>
              <a:spLocks noChangeArrowheads="1"/>
            </p:cNvSpPr>
            <p:nvPr/>
          </p:nvSpPr>
          <p:spPr bwMode="auto">
            <a:xfrm>
              <a:off x="638176"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9" name="Oval 386"/>
            <p:cNvSpPr>
              <a:spLocks noChangeArrowheads="1"/>
            </p:cNvSpPr>
            <p:nvPr/>
          </p:nvSpPr>
          <p:spPr bwMode="auto">
            <a:xfrm>
              <a:off x="1028701"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0" name="Oval 387"/>
            <p:cNvSpPr>
              <a:spLocks noChangeArrowheads="1"/>
            </p:cNvSpPr>
            <p:nvPr/>
          </p:nvSpPr>
          <p:spPr bwMode="auto">
            <a:xfrm>
              <a:off x="1450527" y="5412927"/>
              <a:ext cx="59635" cy="59635"/>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endParaRPr lang="en-US"/>
            </a:p>
          </p:txBody>
        </p:sp>
        <p:sp>
          <p:nvSpPr>
            <p:cNvPr id="221" name="Oval 388"/>
            <p:cNvSpPr>
              <a:spLocks noChangeArrowheads="1"/>
            </p:cNvSpPr>
            <p:nvPr/>
          </p:nvSpPr>
          <p:spPr bwMode="auto">
            <a:xfrm>
              <a:off x="1806576" y="5399088"/>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2" name="Oval 389"/>
            <p:cNvSpPr>
              <a:spLocks noChangeArrowheads="1"/>
            </p:cNvSpPr>
            <p:nvPr/>
          </p:nvSpPr>
          <p:spPr bwMode="auto">
            <a:xfrm>
              <a:off x="2218355" y="5420342"/>
              <a:ext cx="44805" cy="4480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3" name="Oval 390"/>
            <p:cNvSpPr>
              <a:spLocks noChangeArrowheads="1"/>
            </p:cNvSpPr>
            <p:nvPr/>
          </p:nvSpPr>
          <p:spPr bwMode="auto">
            <a:xfrm>
              <a:off x="2586038"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4" name="Oval 391"/>
            <p:cNvSpPr>
              <a:spLocks noChangeArrowheads="1"/>
            </p:cNvSpPr>
            <p:nvPr/>
          </p:nvSpPr>
          <p:spPr bwMode="auto">
            <a:xfrm>
              <a:off x="2974976"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5" name="Oval 392"/>
            <p:cNvSpPr>
              <a:spLocks noChangeArrowheads="1"/>
            </p:cNvSpPr>
            <p:nvPr/>
          </p:nvSpPr>
          <p:spPr bwMode="auto">
            <a:xfrm>
              <a:off x="3377752" y="5412927"/>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6" name="Oval 393"/>
            <p:cNvSpPr>
              <a:spLocks noChangeArrowheads="1"/>
            </p:cNvSpPr>
            <p:nvPr/>
          </p:nvSpPr>
          <p:spPr bwMode="auto">
            <a:xfrm>
              <a:off x="3752851" y="5399088"/>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7" name="Oval 394"/>
            <p:cNvSpPr>
              <a:spLocks noChangeArrowheads="1"/>
            </p:cNvSpPr>
            <p:nvPr/>
          </p:nvSpPr>
          <p:spPr bwMode="auto">
            <a:xfrm>
              <a:off x="4162426" y="5399088"/>
              <a:ext cx="87313" cy="87312"/>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endParaRPr lang="en-US"/>
            </a:p>
          </p:txBody>
        </p:sp>
        <p:sp>
          <p:nvSpPr>
            <p:cNvPr id="228" name="Oval 395"/>
            <p:cNvSpPr>
              <a:spLocks noChangeArrowheads="1"/>
            </p:cNvSpPr>
            <p:nvPr/>
          </p:nvSpPr>
          <p:spPr bwMode="auto">
            <a:xfrm>
              <a:off x="4546152" y="5412927"/>
              <a:ext cx="59635" cy="59635"/>
            </a:xfrm>
            <a:prstGeom prst="ellipse">
              <a:avLst/>
            </a:prstGeom>
            <a:solidFill>
              <a:srgbClr val="DFDFE0"/>
            </a:solidFill>
            <a:ln>
              <a:noFill/>
            </a:ln>
          </p:spPr>
          <p:txBody>
            <a:bodyPr vert="horz" wrap="square" lIns="91440" tIns="45720" rIns="91440" bIns="45720" numCol="1" anchor="t" anchorCtr="0" compatLnSpc="1">
              <a:prstTxWarp prst="textNoShape">
                <a:avLst/>
              </a:prstTxWarp>
            </a:bodyPr>
            <a:lstStyle/>
            <a:p>
              <a:endParaRPr lang="en-US"/>
            </a:p>
          </p:txBody>
        </p:sp>
        <p:sp>
          <p:nvSpPr>
            <p:cNvPr id="229" name="Oval 396"/>
            <p:cNvSpPr>
              <a:spLocks noChangeArrowheads="1"/>
            </p:cNvSpPr>
            <p:nvPr/>
          </p:nvSpPr>
          <p:spPr bwMode="auto">
            <a:xfrm>
              <a:off x="4922838"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0" name="Oval 397"/>
            <p:cNvSpPr>
              <a:spLocks noChangeArrowheads="1"/>
            </p:cNvSpPr>
            <p:nvPr/>
          </p:nvSpPr>
          <p:spPr bwMode="auto">
            <a:xfrm>
              <a:off x="5311776"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1" name="Oval 398"/>
            <p:cNvSpPr>
              <a:spLocks noChangeArrowheads="1"/>
            </p:cNvSpPr>
            <p:nvPr/>
          </p:nvSpPr>
          <p:spPr bwMode="auto">
            <a:xfrm>
              <a:off x="5714552" y="5412927"/>
              <a:ext cx="59635" cy="5963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2" name="Oval 399"/>
            <p:cNvSpPr>
              <a:spLocks noChangeArrowheads="1"/>
            </p:cNvSpPr>
            <p:nvPr/>
          </p:nvSpPr>
          <p:spPr bwMode="auto">
            <a:xfrm>
              <a:off x="6089651"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3" name="Oval 400"/>
            <p:cNvSpPr>
              <a:spLocks noChangeArrowheads="1"/>
            </p:cNvSpPr>
            <p:nvPr/>
          </p:nvSpPr>
          <p:spPr bwMode="auto">
            <a:xfrm>
              <a:off x="6478588"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4" name="Oval 401"/>
            <p:cNvSpPr>
              <a:spLocks noChangeArrowheads="1"/>
            </p:cNvSpPr>
            <p:nvPr/>
          </p:nvSpPr>
          <p:spPr bwMode="auto">
            <a:xfrm>
              <a:off x="6867526" y="5399088"/>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5" name="Oval 402"/>
            <p:cNvSpPr>
              <a:spLocks noChangeArrowheads="1"/>
            </p:cNvSpPr>
            <p:nvPr/>
          </p:nvSpPr>
          <p:spPr bwMode="auto">
            <a:xfrm>
              <a:off x="7258051"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6" name="Oval 403"/>
            <p:cNvSpPr>
              <a:spLocks noChangeArrowheads="1"/>
            </p:cNvSpPr>
            <p:nvPr/>
          </p:nvSpPr>
          <p:spPr bwMode="auto">
            <a:xfrm>
              <a:off x="7666002" y="5418102"/>
              <a:ext cx="49285" cy="4928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7" name="Oval 404"/>
            <p:cNvSpPr>
              <a:spLocks noChangeArrowheads="1"/>
            </p:cNvSpPr>
            <p:nvPr/>
          </p:nvSpPr>
          <p:spPr bwMode="auto">
            <a:xfrm>
              <a:off x="8037513" y="5399088"/>
              <a:ext cx="87313"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8" name="Oval 405"/>
            <p:cNvSpPr>
              <a:spLocks noChangeArrowheads="1"/>
            </p:cNvSpPr>
            <p:nvPr/>
          </p:nvSpPr>
          <p:spPr bwMode="auto">
            <a:xfrm>
              <a:off x="8445465" y="5418102"/>
              <a:ext cx="49285" cy="49285"/>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9" name="Oval 406"/>
            <p:cNvSpPr>
              <a:spLocks noChangeArrowheads="1"/>
            </p:cNvSpPr>
            <p:nvPr/>
          </p:nvSpPr>
          <p:spPr bwMode="auto">
            <a:xfrm>
              <a:off x="8815388" y="5399088"/>
              <a:ext cx="88900" cy="87312"/>
            </a:xfrm>
            <a:prstGeom prst="ellipse">
              <a:avLst/>
            </a:pr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240" name="Date Placeholder 1"/>
          <p:cNvSpPr>
            <a:spLocks noGrp="1"/>
          </p:cNvSpPr>
          <p:nvPr>
            <p:ph type="dt" sz="half" idx="2"/>
          </p:nvPr>
        </p:nvSpPr>
        <p:spPr>
          <a:xfrm>
            <a:off x="452967" y="4916847"/>
            <a:ext cx="1683808" cy="107722"/>
          </a:xfrm>
          <a:prstGeom prst="rect">
            <a:avLst/>
          </a:prstGeom>
        </p:spPr>
        <p:txBody>
          <a:bodyPr vert="horz" wrap="square" lIns="0" tIns="0" rIns="0" bIns="0" rtlCol="0" anchor="ctr">
            <a:spAutoFit/>
          </a:bodyPr>
          <a:lstStyle>
            <a:lvl1pPr marL="0" marR="0" indent="0" algn="l" defTabSz="914400" rtl="0" eaLnBrk="1" fontAlgn="auto" latinLnBrk="0" hangingPunct="1">
              <a:lnSpc>
                <a:spcPct val="100000"/>
              </a:lnSpc>
              <a:spcBef>
                <a:spcPts val="0"/>
              </a:spcBef>
              <a:spcAft>
                <a:spcPts val="0"/>
              </a:spcAft>
              <a:buClrTx/>
              <a:buSzTx/>
              <a:buFontTx/>
              <a:buNone/>
              <a:tabLst/>
              <a:defRPr sz="700">
                <a:solidFill>
                  <a:schemeClr val="bg2">
                    <a:lumMod val="75000"/>
                  </a:schemeClr>
                </a:solidFill>
              </a:defRPr>
            </a:lvl1pPr>
          </a:lstStyle>
          <a:p>
            <a:r>
              <a:rPr lang="en-US"/>
              <a:t>© 2017 Teradata</a:t>
            </a:r>
          </a:p>
        </p:txBody>
      </p:sp>
      <p:sp>
        <p:nvSpPr>
          <p:cNvPr id="241" name="Footer Placeholder 3"/>
          <p:cNvSpPr>
            <a:spLocks noGrp="1"/>
          </p:cNvSpPr>
          <p:nvPr>
            <p:ph type="ftr" sz="quarter" idx="3"/>
          </p:nvPr>
        </p:nvSpPr>
        <p:spPr>
          <a:xfrm>
            <a:off x="3124200" y="4916847"/>
            <a:ext cx="2895600" cy="107722"/>
          </a:xfrm>
          <a:prstGeom prst="rect">
            <a:avLst/>
          </a:prstGeom>
        </p:spPr>
        <p:txBody>
          <a:bodyPr vert="horz" lIns="0" tIns="0" rIns="0" bIns="0" rtlCol="0" anchor="ctr">
            <a:spAutoFit/>
          </a:bodyPr>
          <a:lstStyle>
            <a:lvl1pPr algn="ctr">
              <a:defRPr sz="700">
                <a:solidFill>
                  <a:schemeClr val="tx1">
                    <a:tint val="75000"/>
                  </a:schemeClr>
                </a:solidFill>
              </a:defRPr>
            </a:lvl1pPr>
          </a:lstStyle>
          <a:p>
            <a:endParaRPr lang="en-US"/>
          </a:p>
        </p:txBody>
      </p:sp>
      <p:sp>
        <p:nvSpPr>
          <p:cNvPr id="242" name="Title Placeholder 1"/>
          <p:cNvSpPr>
            <a:spLocks noGrp="1"/>
          </p:cNvSpPr>
          <p:nvPr>
            <p:ph type="title"/>
          </p:nvPr>
        </p:nvSpPr>
        <p:spPr>
          <a:xfrm>
            <a:off x="457200" y="165101"/>
            <a:ext cx="8229600" cy="414930"/>
          </a:xfrm>
          <a:prstGeom prst="rect">
            <a:avLst/>
          </a:prstGeom>
        </p:spPr>
        <p:txBody>
          <a:bodyPr vert="horz" lIns="0" tIns="0" rIns="0" bIns="0" rtlCol="0" anchor="b" anchorCtr="0">
            <a:noAutofit/>
          </a:bodyPr>
          <a:lstStyle/>
          <a:p>
            <a:r>
              <a:rPr lang="en-US"/>
              <a:t>Click to edit Master title style</a:t>
            </a:r>
          </a:p>
        </p:txBody>
      </p:sp>
    </p:spTree>
    <p:extLst>
      <p:ext uri="{BB962C8B-B14F-4D97-AF65-F5344CB8AC3E}">
        <p14:creationId xmlns:p14="http://schemas.microsoft.com/office/powerpoint/2010/main" val="2163252497"/>
      </p:ext>
    </p:extLst>
  </p:cSld>
  <p:clrMapOvr>
    <a:masterClrMapping/>
  </p:clrMapOvr>
  <p:transition spd="med">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 2017 Teradata</a:t>
            </a:r>
          </a:p>
        </p:txBody>
      </p:sp>
      <p:sp>
        <p:nvSpPr>
          <p:cNvPr id="3" name="Footer Placeholder 2"/>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3739069376"/>
      </p:ext>
    </p:extLst>
  </p:cSld>
  <p:clrMapOvr>
    <a:masterClrMapping/>
  </p:clrMapOvr>
  <p:transition spd="med">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Quote with Logo">
    <p:spTree>
      <p:nvGrpSpPr>
        <p:cNvPr id="1" name=""/>
        <p:cNvGrpSpPr/>
        <p:nvPr/>
      </p:nvGrpSpPr>
      <p:grpSpPr>
        <a:xfrm>
          <a:off x="0" y="0"/>
          <a:ext cx="0" cy="0"/>
          <a:chOff x="0" y="0"/>
          <a:chExt cx="0" cy="0"/>
        </a:xfrm>
      </p:grpSpPr>
      <p:sp>
        <p:nvSpPr>
          <p:cNvPr id="17" name="Title 16"/>
          <p:cNvSpPr>
            <a:spLocks noGrp="1"/>
          </p:cNvSpPr>
          <p:nvPr>
            <p:ph type="title" hasCustomPrompt="1"/>
          </p:nvPr>
        </p:nvSpPr>
        <p:spPr bwMode="gray">
          <a:xfrm>
            <a:off x="457200" y="173736"/>
            <a:ext cx="8229600" cy="698572"/>
          </a:xfrm>
          <a:prstGeom prst="rect">
            <a:avLst/>
          </a:prstGeom>
        </p:spPr>
        <p:txBody>
          <a:bodyPr anchor="b" anchorCtr="0"/>
          <a:lstStyle>
            <a:lvl1pPr>
              <a:defRPr/>
            </a:lvl1pPr>
          </a:lstStyle>
          <a:p>
            <a:r>
              <a:rPr lang="en-US"/>
              <a:t>Click To Edit Master Title Style</a:t>
            </a:r>
          </a:p>
        </p:txBody>
      </p:sp>
      <p:sp>
        <p:nvSpPr>
          <p:cNvPr id="240" name="Rectangle 239"/>
          <p:cNvSpPr/>
          <p:nvPr userDrawn="1"/>
        </p:nvSpPr>
        <p:spPr>
          <a:xfrm>
            <a:off x="0" y="1053378"/>
            <a:ext cx="9144000" cy="3592903"/>
          </a:xfrm>
          <a:prstGeom prst="rect">
            <a:avLst/>
          </a:prstGeom>
          <a:solidFill>
            <a:schemeClr val="accent1"/>
          </a:solidFill>
          <a:ln w="9525">
            <a:noFill/>
            <a:miter lim="800000"/>
            <a:headEnd/>
            <a:tailEnd/>
          </a:ln>
          <a:effectLst/>
        </p:spPr>
        <p:txBody>
          <a:bodyPr wrap="square" tIns="91440" bIns="91440" rtlCol="0" anchor="t">
            <a:prstTxWarp prst="textNoShape">
              <a:avLst/>
            </a:prstTxWarp>
            <a:noAutofit/>
          </a:bodyPr>
          <a:lstStyle/>
          <a:p>
            <a:pPr algn="ctr"/>
            <a:endParaRPr lang="en-US" kern="0" err="1">
              <a:solidFill>
                <a:prstClr val="white"/>
              </a:solidFill>
            </a:endParaRPr>
          </a:p>
        </p:txBody>
      </p:sp>
      <p:sp>
        <p:nvSpPr>
          <p:cNvPr id="242" name="TextBox 241"/>
          <p:cNvSpPr txBox="1"/>
          <p:nvPr userDrawn="1"/>
        </p:nvSpPr>
        <p:spPr>
          <a:xfrm>
            <a:off x="4022331" y="995014"/>
            <a:ext cx="802640" cy="1092607"/>
          </a:xfrm>
          <a:prstGeom prst="rect">
            <a:avLst/>
          </a:prstGeom>
          <a:noFill/>
        </p:spPr>
        <p:txBody>
          <a:bodyPr wrap="square" rtlCol="0" anchor="b">
            <a:spAutoFit/>
          </a:bodyPr>
          <a:lstStyle/>
          <a:p>
            <a:pPr>
              <a:lnSpc>
                <a:spcPct val="110000"/>
              </a:lnSpc>
              <a:spcBef>
                <a:spcPts val="400"/>
              </a:spcBef>
            </a:pPr>
            <a:r>
              <a:rPr lang="en-US" sz="6000" b="1" spc="-300">
                <a:solidFill>
                  <a:schemeClr val="accent1">
                    <a:lumMod val="40000"/>
                    <a:lumOff val="60000"/>
                  </a:schemeClr>
                </a:solidFill>
              </a:rPr>
              <a:t>“</a:t>
            </a:r>
          </a:p>
        </p:txBody>
      </p:sp>
      <p:cxnSp>
        <p:nvCxnSpPr>
          <p:cNvPr id="243" name="Straight Connector 242"/>
          <p:cNvCxnSpPr/>
          <p:nvPr userDrawn="1"/>
        </p:nvCxnSpPr>
        <p:spPr>
          <a:xfrm>
            <a:off x="3640400" y="1330267"/>
            <a:ext cx="0" cy="2853153"/>
          </a:xfrm>
          <a:prstGeom prst="line">
            <a:avLst/>
          </a:prstGeom>
          <a:ln w="1270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8" name="Date Placeholder 1"/>
          <p:cNvSpPr>
            <a:spLocks noGrp="1"/>
          </p:cNvSpPr>
          <p:nvPr>
            <p:ph type="dt" sz="half" idx="2"/>
          </p:nvPr>
        </p:nvSpPr>
        <p:spPr>
          <a:xfrm>
            <a:off x="452967" y="4916847"/>
            <a:ext cx="1683808" cy="107722"/>
          </a:xfrm>
          <a:prstGeom prst="rect">
            <a:avLst/>
          </a:prstGeom>
        </p:spPr>
        <p:txBody>
          <a:bodyPr vert="horz" wrap="square" lIns="0" tIns="0" rIns="0" bIns="0" rtlCol="0" anchor="ctr">
            <a:spAutoFit/>
          </a:bodyPr>
          <a:lstStyle>
            <a:lvl1pPr marL="0" marR="0" indent="0" algn="l" defTabSz="914400" rtl="0" eaLnBrk="1" fontAlgn="auto" latinLnBrk="0" hangingPunct="1">
              <a:lnSpc>
                <a:spcPct val="100000"/>
              </a:lnSpc>
              <a:spcBef>
                <a:spcPts val="0"/>
              </a:spcBef>
              <a:spcAft>
                <a:spcPts val="0"/>
              </a:spcAft>
              <a:buClrTx/>
              <a:buSzTx/>
              <a:buFontTx/>
              <a:buNone/>
              <a:tabLst/>
              <a:defRPr sz="700">
                <a:solidFill>
                  <a:schemeClr val="bg2">
                    <a:lumMod val="75000"/>
                  </a:schemeClr>
                </a:solidFill>
              </a:defRPr>
            </a:lvl1pPr>
          </a:lstStyle>
          <a:p>
            <a:r>
              <a:rPr lang="en-US"/>
              <a:t>© 2017 Teradata</a:t>
            </a:r>
          </a:p>
        </p:txBody>
      </p:sp>
      <p:sp>
        <p:nvSpPr>
          <p:cNvPr id="19" name="Footer Placeholder 3"/>
          <p:cNvSpPr>
            <a:spLocks noGrp="1"/>
          </p:cNvSpPr>
          <p:nvPr>
            <p:ph type="ftr" sz="quarter" idx="3"/>
          </p:nvPr>
        </p:nvSpPr>
        <p:spPr>
          <a:xfrm>
            <a:off x="3124200" y="4916847"/>
            <a:ext cx="2895600" cy="107722"/>
          </a:xfrm>
          <a:prstGeom prst="rect">
            <a:avLst/>
          </a:prstGeom>
        </p:spPr>
        <p:txBody>
          <a:bodyPr vert="horz" lIns="0" tIns="0" rIns="0" bIns="0" rtlCol="0" anchor="ctr">
            <a:spAutoFit/>
          </a:bodyPr>
          <a:lstStyle>
            <a:lvl1pPr algn="ctr">
              <a:defRPr sz="700">
                <a:solidFill>
                  <a:schemeClr val="tx1">
                    <a:tint val="75000"/>
                  </a:schemeClr>
                </a:solidFill>
              </a:defRPr>
            </a:lvl1pPr>
          </a:lstStyle>
          <a:p>
            <a:endParaRPr lang="en-US"/>
          </a:p>
        </p:txBody>
      </p:sp>
      <p:sp>
        <p:nvSpPr>
          <p:cNvPr id="20" name="TextBox 19"/>
          <p:cNvSpPr txBox="1"/>
          <p:nvPr userDrawn="1"/>
        </p:nvSpPr>
        <p:spPr>
          <a:xfrm>
            <a:off x="4052426" y="3663278"/>
            <a:ext cx="802640" cy="1092607"/>
          </a:xfrm>
          <a:prstGeom prst="rect">
            <a:avLst/>
          </a:prstGeom>
          <a:noFill/>
        </p:spPr>
        <p:txBody>
          <a:bodyPr wrap="square" rtlCol="0" anchor="b">
            <a:spAutoFit/>
          </a:bodyPr>
          <a:lstStyle/>
          <a:p>
            <a:pPr>
              <a:lnSpc>
                <a:spcPct val="110000"/>
              </a:lnSpc>
              <a:spcBef>
                <a:spcPts val="400"/>
              </a:spcBef>
            </a:pPr>
            <a:r>
              <a:rPr lang="en-US" sz="6000" b="1" spc="-300">
                <a:solidFill>
                  <a:schemeClr val="accent1">
                    <a:lumMod val="40000"/>
                    <a:lumOff val="60000"/>
                  </a:schemeClr>
                </a:solidFill>
              </a:rPr>
              <a:t>’’</a:t>
            </a:r>
          </a:p>
        </p:txBody>
      </p:sp>
      <p:sp>
        <p:nvSpPr>
          <p:cNvPr id="3" name="Picture Placeholder 2"/>
          <p:cNvSpPr>
            <a:spLocks noGrp="1"/>
          </p:cNvSpPr>
          <p:nvPr>
            <p:ph type="pic" sz="quarter" idx="10" hasCustomPrompt="1"/>
          </p:nvPr>
        </p:nvSpPr>
        <p:spPr>
          <a:xfrm>
            <a:off x="606546" y="1730232"/>
            <a:ext cx="2489367" cy="1776700"/>
          </a:xfrm>
        </p:spPr>
        <p:txBody>
          <a:bodyPr anchor="ctr"/>
          <a:lstStyle>
            <a:lvl1pPr marL="0" indent="0" algn="ctr">
              <a:buNone/>
              <a:defRPr/>
            </a:lvl1pPr>
          </a:lstStyle>
          <a:p>
            <a:r>
              <a:rPr lang="en-US"/>
              <a:t>Logo</a:t>
            </a:r>
          </a:p>
        </p:txBody>
      </p:sp>
      <p:sp>
        <p:nvSpPr>
          <p:cNvPr id="5" name="Text Placeholder 4"/>
          <p:cNvSpPr>
            <a:spLocks noGrp="1"/>
          </p:cNvSpPr>
          <p:nvPr>
            <p:ph type="body" sz="quarter" idx="11"/>
          </p:nvPr>
        </p:nvSpPr>
        <p:spPr>
          <a:xfrm>
            <a:off x="4081463" y="1560576"/>
            <a:ext cx="4687887" cy="2370137"/>
          </a:xfrm>
        </p:spPr>
        <p:txBody>
          <a:bodyPr anchor="ctr"/>
          <a:lstStyle>
            <a:lvl1pPr marL="0" indent="0">
              <a:lnSpc>
                <a:spcPct val="110000"/>
              </a:lnSpc>
              <a:spcBef>
                <a:spcPts val="400"/>
              </a:spcBef>
              <a:spcAft>
                <a:spcPts val="0"/>
              </a:spcAft>
              <a:buNone/>
              <a:defRPr sz="2200" i="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25" name="Text Placeholder 4"/>
          <p:cNvSpPr>
            <a:spLocks noGrp="1"/>
          </p:cNvSpPr>
          <p:nvPr>
            <p:ph type="body" sz="quarter" idx="12"/>
          </p:nvPr>
        </p:nvSpPr>
        <p:spPr>
          <a:xfrm>
            <a:off x="88367" y="4315736"/>
            <a:ext cx="6659460" cy="253007"/>
          </a:xfrm>
        </p:spPr>
        <p:txBody>
          <a:bodyPr anchor="b"/>
          <a:lstStyle>
            <a:lvl1pPr marL="0" indent="0">
              <a:lnSpc>
                <a:spcPct val="110000"/>
              </a:lnSpc>
              <a:spcBef>
                <a:spcPts val="400"/>
              </a:spcBef>
              <a:spcAft>
                <a:spcPts val="0"/>
              </a:spcAft>
              <a:buNone/>
              <a:defRPr sz="11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1639057515"/>
      </p:ext>
    </p:extLst>
  </p:cSld>
  <p:clrMapOvr>
    <a:masterClrMapping/>
  </p:clrMapOvr>
  <p:transition spd="med">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Title 16"/>
          <p:cNvSpPr>
            <a:spLocks noGrp="1"/>
          </p:cNvSpPr>
          <p:nvPr>
            <p:ph type="title" hasCustomPrompt="1"/>
          </p:nvPr>
        </p:nvSpPr>
        <p:spPr bwMode="gray">
          <a:xfrm>
            <a:off x="457200" y="173736"/>
            <a:ext cx="8229600" cy="698572"/>
          </a:xfrm>
          <a:prstGeom prst="rect">
            <a:avLst/>
          </a:prstGeom>
        </p:spPr>
        <p:txBody>
          <a:bodyPr anchor="b" anchorCtr="0"/>
          <a:lstStyle>
            <a:lvl1pPr>
              <a:defRPr/>
            </a:lvl1pPr>
          </a:lstStyle>
          <a:p>
            <a:r>
              <a:rPr lang="en-US"/>
              <a:t>Click To Edit Master Title Style</a:t>
            </a:r>
          </a:p>
        </p:txBody>
      </p:sp>
      <p:sp>
        <p:nvSpPr>
          <p:cNvPr id="240" name="Rectangle 239"/>
          <p:cNvSpPr/>
          <p:nvPr userDrawn="1"/>
        </p:nvSpPr>
        <p:spPr>
          <a:xfrm>
            <a:off x="0" y="1053378"/>
            <a:ext cx="9144000" cy="3592903"/>
          </a:xfrm>
          <a:prstGeom prst="rect">
            <a:avLst/>
          </a:prstGeom>
          <a:solidFill>
            <a:schemeClr val="accent1"/>
          </a:solidFill>
          <a:ln w="9525">
            <a:noFill/>
            <a:miter lim="800000"/>
            <a:headEnd/>
            <a:tailEnd/>
          </a:ln>
          <a:effectLst/>
        </p:spPr>
        <p:txBody>
          <a:bodyPr wrap="square" tIns="91440" bIns="91440" rtlCol="0" anchor="t">
            <a:prstTxWarp prst="textNoShape">
              <a:avLst/>
            </a:prstTxWarp>
            <a:noAutofit/>
          </a:bodyPr>
          <a:lstStyle/>
          <a:p>
            <a:pPr algn="ctr"/>
            <a:endParaRPr lang="en-US" kern="0" err="1">
              <a:solidFill>
                <a:prstClr val="white"/>
              </a:solidFill>
            </a:endParaRPr>
          </a:p>
        </p:txBody>
      </p:sp>
      <p:sp>
        <p:nvSpPr>
          <p:cNvPr id="242" name="TextBox 241"/>
          <p:cNvSpPr txBox="1"/>
          <p:nvPr userDrawn="1"/>
        </p:nvSpPr>
        <p:spPr>
          <a:xfrm>
            <a:off x="837963" y="995014"/>
            <a:ext cx="802640" cy="1092607"/>
          </a:xfrm>
          <a:prstGeom prst="rect">
            <a:avLst/>
          </a:prstGeom>
          <a:noFill/>
        </p:spPr>
        <p:txBody>
          <a:bodyPr wrap="square" rtlCol="0" anchor="b">
            <a:spAutoFit/>
          </a:bodyPr>
          <a:lstStyle/>
          <a:p>
            <a:pPr>
              <a:lnSpc>
                <a:spcPct val="110000"/>
              </a:lnSpc>
              <a:spcBef>
                <a:spcPts val="400"/>
              </a:spcBef>
            </a:pPr>
            <a:r>
              <a:rPr lang="en-US" sz="6000" b="1" spc="-300">
                <a:solidFill>
                  <a:schemeClr val="accent1">
                    <a:lumMod val="40000"/>
                    <a:lumOff val="60000"/>
                  </a:schemeClr>
                </a:solidFill>
              </a:rPr>
              <a:t>“</a:t>
            </a:r>
          </a:p>
        </p:txBody>
      </p:sp>
      <p:cxnSp>
        <p:nvCxnSpPr>
          <p:cNvPr id="243" name="Straight Connector 242"/>
          <p:cNvCxnSpPr/>
          <p:nvPr userDrawn="1"/>
        </p:nvCxnSpPr>
        <p:spPr>
          <a:xfrm>
            <a:off x="456032" y="1330267"/>
            <a:ext cx="0" cy="2853153"/>
          </a:xfrm>
          <a:prstGeom prst="line">
            <a:avLst/>
          </a:prstGeom>
          <a:ln w="12700">
            <a:solidFill>
              <a:schemeClr val="bg1">
                <a:alpha val="50000"/>
              </a:schemeClr>
            </a:solidFill>
          </a:ln>
        </p:spPr>
        <p:style>
          <a:lnRef idx="1">
            <a:schemeClr val="accent1"/>
          </a:lnRef>
          <a:fillRef idx="0">
            <a:schemeClr val="accent1"/>
          </a:fillRef>
          <a:effectRef idx="0">
            <a:schemeClr val="accent1"/>
          </a:effectRef>
          <a:fontRef idx="minor">
            <a:schemeClr val="tx1"/>
          </a:fontRef>
        </p:style>
      </p:cxnSp>
      <p:sp>
        <p:nvSpPr>
          <p:cNvPr id="18" name="Date Placeholder 1"/>
          <p:cNvSpPr>
            <a:spLocks noGrp="1"/>
          </p:cNvSpPr>
          <p:nvPr>
            <p:ph type="dt" sz="half" idx="2"/>
          </p:nvPr>
        </p:nvSpPr>
        <p:spPr>
          <a:xfrm>
            <a:off x="452967" y="4916847"/>
            <a:ext cx="1683808" cy="107722"/>
          </a:xfrm>
          <a:prstGeom prst="rect">
            <a:avLst/>
          </a:prstGeom>
        </p:spPr>
        <p:txBody>
          <a:bodyPr vert="horz" wrap="square" lIns="0" tIns="0" rIns="0" bIns="0" rtlCol="0" anchor="ctr">
            <a:spAutoFit/>
          </a:bodyPr>
          <a:lstStyle>
            <a:lvl1pPr marL="0" marR="0" indent="0" algn="l" defTabSz="914400" rtl="0" eaLnBrk="1" fontAlgn="auto" latinLnBrk="0" hangingPunct="1">
              <a:lnSpc>
                <a:spcPct val="100000"/>
              </a:lnSpc>
              <a:spcBef>
                <a:spcPts val="0"/>
              </a:spcBef>
              <a:spcAft>
                <a:spcPts val="0"/>
              </a:spcAft>
              <a:buClrTx/>
              <a:buSzTx/>
              <a:buFontTx/>
              <a:buNone/>
              <a:tabLst/>
              <a:defRPr sz="700">
                <a:solidFill>
                  <a:schemeClr val="bg2">
                    <a:lumMod val="75000"/>
                  </a:schemeClr>
                </a:solidFill>
              </a:defRPr>
            </a:lvl1pPr>
          </a:lstStyle>
          <a:p>
            <a:r>
              <a:rPr lang="en-US"/>
              <a:t>© 2017 Teradata</a:t>
            </a:r>
          </a:p>
        </p:txBody>
      </p:sp>
      <p:sp>
        <p:nvSpPr>
          <p:cNvPr id="19" name="Footer Placeholder 3"/>
          <p:cNvSpPr>
            <a:spLocks noGrp="1"/>
          </p:cNvSpPr>
          <p:nvPr>
            <p:ph type="ftr" sz="quarter" idx="3"/>
          </p:nvPr>
        </p:nvSpPr>
        <p:spPr>
          <a:xfrm>
            <a:off x="3124200" y="4916847"/>
            <a:ext cx="2895600" cy="107722"/>
          </a:xfrm>
          <a:prstGeom prst="rect">
            <a:avLst/>
          </a:prstGeom>
        </p:spPr>
        <p:txBody>
          <a:bodyPr vert="horz" lIns="0" tIns="0" rIns="0" bIns="0" rtlCol="0" anchor="ctr">
            <a:spAutoFit/>
          </a:bodyPr>
          <a:lstStyle>
            <a:lvl1pPr algn="ctr">
              <a:defRPr sz="700">
                <a:solidFill>
                  <a:schemeClr val="tx1">
                    <a:tint val="75000"/>
                  </a:schemeClr>
                </a:solidFill>
              </a:defRPr>
            </a:lvl1pPr>
          </a:lstStyle>
          <a:p>
            <a:endParaRPr lang="en-US"/>
          </a:p>
        </p:txBody>
      </p:sp>
      <p:sp>
        <p:nvSpPr>
          <p:cNvPr id="20" name="TextBox 19"/>
          <p:cNvSpPr txBox="1"/>
          <p:nvPr userDrawn="1"/>
        </p:nvSpPr>
        <p:spPr>
          <a:xfrm>
            <a:off x="868058" y="3663278"/>
            <a:ext cx="802640" cy="1092607"/>
          </a:xfrm>
          <a:prstGeom prst="rect">
            <a:avLst/>
          </a:prstGeom>
          <a:noFill/>
        </p:spPr>
        <p:txBody>
          <a:bodyPr wrap="square" rtlCol="0" anchor="b">
            <a:spAutoFit/>
          </a:bodyPr>
          <a:lstStyle/>
          <a:p>
            <a:pPr>
              <a:lnSpc>
                <a:spcPct val="110000"/>
              </a:lnSpc>
              <a:spcBef>
                <a:spcPts val="400"/>
              </a:spcBef>
            </a:pPr>
            <a:r>
              <a:rPr lang="en-US" sz="6000" b="1" spc="-300">
                <a:solidFill>
                  <a:schemeClr val="accent1">
                    <a:lumMod val="40000"/>
                    <a:lumOff val="60000"/>
                  </a:schemeClr>
                </a:solidFill>
              </a:rPr>
              <a:t>’’</a:t>
            </a:r>
          </a:p>
        </p:txBody>
      </p:sp>
      <p:sp>
        <p:nvSpPr>
          <p:cNvPr id="5" name="Text Placeholder 4"/>
          <p:cNvSpPr>
            <a:spLocks noGrp="1"/>
          </p:cNvSpPr>
          <p:nvPr>
            <p:ph type="body" sz="quarter" idx="11"/>
          </p:nvPr>
        </p:nvSpPr>
        <p:spPr>
          <a:xfrm>
            <a:off x="897095" y="1560576"/>
            <a:ext cx="7436597" cy="2370137"/>
          </a:xfrm>
        </p:spPr>
        <p:txBody>
          <a:bodyPr anchor="ctr"/>
          <a:lstStyle>
            <a:lvl1pPr marL="0" indent="0">
              <a:lnSpc>
                <a:spcPct val="110000"/>
              </a:lnSpc>
              <a:spcBef>
                <a:spcPts val="400"/>
              </a:spcBef>
              <a:spcAft>
                <a:spcPts val="0"/>
              </a:spcAft>
              <a:buNone/>
              <a:defRPr sz="2200" i="1">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
        <p:nvSpPr>
          <p:cNvPr id="25" name="Text Placeholder 4"/>
          <p:cNvSpPr>
            <a:spLocks noGrp="1"/>
          </p:cNvSpPr>
          <p:nvPr>
            <p:ph type="body" sz="quarter" idx="12"/>
          </p:nvPr>
        </p:nvSpPr>
        <p:spPr>
          <a:xfrm>
            <a:off x="88367" y="4315736"/>
            <a:ext cx="6659460" cy="253007"/>
          </a:xfrm>
        </p:spPr>
        <p:txBody>
          <a:bodyPr anchor="b"/>
          <a:lstStyle>
            <a:lvl1pPr marL="0" indent="0">
              <a:lnSpc>
                <a:spcPct val="110000"/>
              </a:lnSpc>
              <a:spcBef>
                <a:spcPts val="400"/>
              </a:spcBef>
              <a:spcAft>
                <a:spcPts val="0"/>
              </a:spcAft>
              <a:buNone/>
              <a:defRPr sz="1100">
                <a:solidFill>
                  <a:schemeClr val="tx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p:txBody>
      </p:sp>
    </p:spTree>
    <p:extLst>
      <p:ext uri="{BB962C8B-B14F-4D97-AF65-F5344CB8AC3E}">
        <p14:creationId xmlns:p14="http://schemas.microsoft.com/office/powerpoint/2010/main" val="821053437"/>
      </p:ext>
    </p:extLst>
  </p:cSld>
  <p:clrMapOvr>
    <a:masterClrMapping/>
  </p:clrMapOvr>
  <p:transition spd="med">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9" name="Text Placeholder 9"/>
          <p:cNvSpPr>
            <a:spLocks noGrp="1"/>
          </p:cNvSpPr>
          <p:nvPr>
            <p:ph type="body" sz="quarter" idx="15" hasCustomPrompt="1"/>
          </p:nvPr>
        </p:nvSpPr>
        <p:spPr bwMode="gray">
          <a:xfrm>
            <a:off x="3505014" y="772157"/>
            <a:ext cx="5638986" cy="916484"/>
          </a:xfrm>
          <a:solidFill>
            <a:srgbClr val="0079DB"/>
          </a:solidFill>
        </p:spPr>
        <p:txBody>
          <a:bodyPr wrap="square" lIns="228600" tIns="137160" rIns="457200" bIns="137160" anchor="b" anchorCtr="0">
            <a:noAutofit/>
          </a:bodyPr>
          <a:lstStyle>
            <a:lvl1pPr marL="0" indent="0" algn="l">
              <a:lnSpc>
                <a:spcPct val="85000"/>
              </a:lnSpc>
              <a:spcBef>
                <a:spcPts val="200"/>
              </a:spcBef>
              <a:spcAft>
                <a:spcPts val="200"/>
              </a:spcAft>
              <a:buFont typeface="Arial" panose="020B0604020202020204" pitchFamily="34" charset="0"/>
              <a:buChar char="​"/>
              <a:tabLst>
                <a:tab pos="457200" algn="l"/>
              </a:tabLst>
              <a:defRPr sz="2200" b="1">
                <a:solidFill>
                  <a:schemeClr val="bg1"/>
                </a:solidFill>
              </a:defRPr>
            </a:lvl1pPr>
            <a:lvl2pPr marL="0" indent="0" algn="l">
              <a:lnSpc>
                <a:spcPct val="85000"/>
              </a:lnSpc>
              <a:spcBef>
                <a:spcPts val="0"/>
              </a:spcBef>
              <a:spcAft>
                <a:spcPts val="200"/>
              </a:spcAft>
              <a:buFont typeface="Arial" panose="020B0604020202020204" pitchFamily="34" charset="0"/>
              <a:buChar char="​"/>
              <a:defRPr sz="1400">
                <a:solidFill>
                  <a:schemeClr val="bg1"/>
                </a:solidFill>
              </a:defRPr>
            </a:lvl2pPr>
            <a:lvl3pPr marL="0" indent="0" algn="l">
              <a:lnSpc>
                <a:spcPct val="85000"/>
              </a:lnSpc>
              <a:spcBef>
                <a:spcPts val="600"/>
              </a:spcBef>
              <a:spcAft>
                <a:spcPts val="200"/>
              </a:spcAft>
              <a:buFont typeface="Arial" panose="020B0604020202020204" pitchFamily="34" charset="0"/>
              <a:buChar char="​"/>
              <a:defRPr sz="1400" b="1">
                <a:solidFill>
                  <a:schemeClr val="bg1"/>
                </a:solidFill>
              </a:defRPr>
            </a:lvl3pPr>
            <a:lvl4pPr marL="0" indent="0" algn="l">
              <a:lnSpc>
                <a:spcPct val="85000"/>
              </a:lnSpc>
              <a:spcBef>
                <a:spcPts val="200"/>
              </a:spcBef>
              <a:spcAft>
                <a:spcPts val="200"/>
              </a:spcAft>
              <a:buFont typeface="Arial" panose="020B0604020202020204" pitchFamily="34" charset="0"/>
              <a:buChar char="​"/>
              <a:defRPr sz="1400" b="0">
                <a:solidFill>
                  <a:schemeClr val="bg1"/>
                </a:solidFill>
              </a:defRPr>
            </a:lvl4pPr>
            <a:lvl5pPr marL="0" indent="0" algn="l">
              <a:lnSpc>
                <a:spcPct val="85000"/>
              </a:lnSpc>
              <a:spcBef>
                <a:spcPts val="200"/>
              </a:spcBef>
              <a:spcAft>
                <a:spcPts val="200"/>
              </a:spcAft>
              <a:buFont typeface="Arial" panose="020B0604020202020204" pitchFamily="34" charset="0"/>
              <a:buChar char="​"/>
              <a:defRPr sz="1400" b="0">
                <a:solidFill>
                  <a:schemeClr val="bg1"/>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Click to Edit Master Text Styles</a:t>
            </a:r>
          </a:p>
          <a:p>
            <a:pPr lvl="1"/>
            <a:r>
              <a:rPr lang="en-US"/>
              <a:t>Subhead</a:t>
            </a:r>
          </a:p>
        </p:txBody>
      </p:sp>
      <p:sp>
        <p:nvSpPr>
          <p:cNvPr id="6" name="Picture Placeholder 4"/>
          <p:cNvSpPr>
            <a:spLocks noGrp="1"/>
          </p:cNvSpPr>
          <p:nvPr>
            <p:ph type="pic" sz="quarter" idx="14"/>
          </p:nvPr>
        </p:nvSpPr>
        <p:spPr>
          <a:xfrm>
            <a:off x="0" y="0"/>
            <a:ext cx="2980053" cy="5143500"/>
          </a:xfrm>
        </p:spPr>
        <p:txBody>
          <a:bodyPr anchor="t">
            <a:normAutofit/>
          </a:bodyPr>
          <a:lstStyle>
            <a:lvl1pPr marL="0" indent="0" algn="ctr">
              <a:buFontTx/>
              <a:buNone/>
              <a:defRPr sz="1400"/>
            </a:lvl1pPr>
          </a:lstStyle>
          <a:p>
            <a:r>
              <a:rPr lang="en-US"/>
              <a:t>Drag picture to placeholder or click icon to add</a:t>
            </a:r>
          </a:p>
        </p:txBody>
      </p:sp>
      <p:sp>
        <p:nvSpPr>
          <p:cNvPr id="10" name="Content Placeholder 2"/>
          <p:cNvSpPr>
            <a:spLocks noGrp="1"/>
          </p:cNvSpPr>
          <p:nvPr>
            <p:ph idx="12"/>
          </p:nvPr>
        </p:nvSpPr>
        <p:spPr bwMode="gray">
          <a:xfrm>
            <a:off x="3505013" y="1873842"/>
            <a:ext cx="5153735" cy="2682283"/>
          </a:xfrm>
        </p:spPr>
        <p:txBody>
          <a:bodyPr>
            <a:noAutofit/>
          </a:bodyPr>
          <a:lstStyle>
            <a:lvl1pPr>
              <a:spcBef>
                <a:spcPts val="400"/>
              </a:spcBef>
              <a:defRPr sz="1800"/>
            </a:lvl1pPr>
            <a:lvl2pPr marL="515938" indent="-230188">
              <a:defRPr sz="1600"/>
            </a:lvl2pPr>
            <a:lvl3pPr marL="742950" indent="-227013">
              <a:defRPr sz="1400"/>
            </a:lvl3pPr>
            <a:lvl4pPr>
              <a:defRPr sz="1800"/>
            </a:lvl4pPr>
            <a:lvl5pPr>
              <a:defRPr sz="1800"/>
            </a:lvl5pPr>
          </a:lstStyle>
          <a:p>
            <a:pPr lvl="0"/>
            <a:r>
              <a:rPr lang="en-US"/>
              <a:t>Click to edit Master text styles</a:t>
            </a:r>
          </a:p>
          <a:p>
            <a:pPr lvl="1"/>
            <a:r>
              <a:rPr lang="en-US"/>
              <a:t>Second level</a:t>
            </a:r>
          </a:p>
          <a:p>
            <a:pPr lvl="2"/>
            <a:r>
              <a:rPr lang="en-US"/>
              <a:t>Third level</a:t>
            </a:r>
          </a:p>
        </p:txBody>
      </p:sp>
      <p:sp>
        <p:nvSpPr>
          <p:cNvPr id="2" name="Date Placeholder 1"/>
          <p:cNvSpPr>
            <a:spLocks noGrp="1"/>
          </p:cNvSpPr>
          <p:nvPr>
            <p:ph type="dt" sz="half" idx="19"/>
          </p:nvPr>
        </p:nvSpPr>
        <p:spPr/>
        <p:txBody>
          <a:bodyPr/>
          <a:lstStyle/>
          <a:p>
            <a:r>
              <a:rPr lang="en-US"/>
              <a:t>© 2017 Teradata</a:t>
            </a:r>
          </a:p>
        </p:txBody>
      </p:sp>
      <p:sp>
        <p:nvSpPr>
          <p:cNvPr id="3" name="Footer Placeholder 2"/>
          <p:cNvSpPr>
            <a:spLocks noGrp="1"/>
          </p:cNvSpPr>
          <p:nvPr>
            <p:ph type="ftr" sz="quarter" idx="20"/>
          </p:nvPr>
        </p:nvSpPr>
        <p:spPr/>
        <p:txBody>
          <a:bodyPr/>
          <a:lstStyle/>
          <a:p>
            <a:endParaRPr lang="en-US"/>
          </a:p>
        </p:txBody>
      </p:sp>
      <p:sp>
        <p:nvSpPr>
          <p:cNvPr id="12" name="Picture Placeholder 3"/>
          <p:cNvSpPr>
            <a:spLocks noGrp="1"/>
          </p:cNvSpPr>
          <p:nvPr>
            <p:ph type="pic" sz="quarter" idx="22" hasCustomPrompt="1"/>
          </p:nvPr>
        </p:nvSpPr>
        <p:spPr>
          <a:xfrm>
            <a:off x="3505200" y="73152"/>
            <a:ext cx="1371600" cy="621792"/>
          </a:xfrm>
        </p:spPr>
        <p:txBody>
          <a:bodyPr anchor="ctr">
            <a:normAutofit/>
          </a:bodyPr>
          <a:lstStyle>
            <a:lvl1pPr marL="0" indent="0" algn="ctr">
              <a:buFontTx/>
              <a:buNone/>
              <a:defRPr sz="900" baseline="0">
                <a:solidFill>
                  <a:schemeClr val="tx1"/>
                </a:solidFill>
              </a:defRPr>
            </a:lvl1pPr>
          </a:lstStyle>
          <a:p>
            <a:r>
              <a:rPr lang="en-US"/>
              <a:t>Insert Case Study Logo</a:t>
            </a:r>
          </a:p>
        </p:txBody>
      </p:sp>
    </p:spTree>
    <p:extLst>
      <p:ext uri="{BB962C8B-B14F-4D97-AF65-F5344CB8AC3E}">
        <p14:creationId xmlns:p14="http://schemas.microsoft.com/office/powerpoint/2010/main" val="246090344"/>
      </p:ext>
    </p:extLst>
  </p:cSld>
  <p:clrMapOvr>
    <a:masterClrMapping/>
  </p:clrMapOvr>
  <p:transition spd="med">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ase Study_Option2">
    <p:spTree>
      <p:nvGrpSpPr>
        <p:cNvPr id="1" name=""/>
        <p:cNvGrpSpPr/>
        <p:nvPr/>
      </p:nvGrpSpPr>
      <p:grpSpPr>
        <a:xfrm>
          <a:off x="0" y="0"/>
          <a:ext cx="0" cy="0"/>
          <a:chOff x="0" y="0"/>
          <a:chExt cx="0" cy="0"/>
        </a:xfrm>
      </p:grpSpPr>
      <p:sp>
        <p:nvSpPr>
          <p:cNvPr id="9" name="Text Placeholder 9"/>
          <p:cNvSpPr>
            <a:spLocks noGrp="1"/>
          </p:cNvSpPr>
          <p:nvPr>
            <p:ph type="body" sz="quarter" idx="15" hasCustomPrompt="1"/>
          </p:nvPr>
        </p:nvSpPr>
        <p:spPr bwMode="gray">
          <a:xfrm>
            <a:off x="3492362" y="123444"/>
            <a:ext cx="5651638" cy="922936"/>
          </a:xfrm>
          <a:solidFill>
            <a:srgbClr val="0079DB"/>
          </a:solidFill>
        </p:spPr>
        <p:txBody>
          <a:bodyPr wrap="square" lIns="228600" tIns="137160" rIns="457200" bIns="137160" anchor="b" anchorCtr="0">
            <a:noAutofit/>
          </a:bodyPr>
          <a:lstStyle>
            <a:lvl1pPr marL="0" indent="0" algn="l">
              <a:lnSpc>
                <a:spcPct val="85000"/>
              </a:lnSpc>
              <a:spcBef>
                <a:spcPts val="200"/>
              </a:spcBef>
              <a:spcAft>
                <a:spcPts val="200"/>
              </a:spcAft>
              <a:buFont typeface="Arial" panose="020B0604020202020204" pitchFamily="34" charset="0"/>
              <a:buNone/>
              <a:tabLst>
                <a:tab pos="457200" algn="l"/>
              </a:tabLst>
              <a:defRPr sz="2200" b="1">
                <a:solidFill>
                  <a:schemeClr val="bg1"/>
                </a:solidFill>
              </a:defRPr>
            </a:lvl1pPr>
            <a:lvl2pPr marL="0" indent="0" algn="l">
              <a:lnSpc>
                <a:spcPct val="85000"/>
              </a:lnSpc>
              <a:spcBef>
                <a:spcPts val="0"/>
              </a:spcBef>
              <a:spcAft>
                <a:spcPts val="200"/>
              </a:spcAft>
              <a:buFont typeface="Arial" panose="020B0604020202020204" pitchFamily="34" charset="0"/>
              <a:buChar char="​"/>
              <a:defRPr sz="1400">
                <a:solidFill>
                  <a:schemeClr val="bg1"/>
                </a:solidFill>
              </a:defRPr>
            </a:lvl2pPr>
            <a:lvl3pPr marL="0" indent="0" algn="l">
              <a:lnSpc>
                <a:spcPct val="85000"/>
              </a:lnSpc>
              <a:spcBef>
                <a:spcPts val="600"/>
              </a:spcBef>
              <a:spcAft>
                <a:spcPts val="200"/>
              </a:spcAft>
              <a:buFont typeface="Arial" panose="020B0604020202020204" pitchFamily="34" charset="0"/>
              <a:buChar char="​"/>
              <a:defRPr sz="1400" b="1">
                <a:solidFill>
                  <a:schemeClr val="bg1"/>
                </a:solidFill>
              </a:defRPr>
            </a:lvl3pPr>
            <a:lvl4pPr marL="0" indent="0" algn="l">
              <a:lnSpc>
                <a:spcPct val="85000"/>
              </a:lnSpc>
              <a:spcBef>
                <a:spcPts val="200"/>
              </a:spcBef>
              <a:spcAft>
                <a:spcPts val="200"/>
              </a:spcAft>
              <a:buFont typeface="Arial" panose="020B0604020202020204" pitchFamily="34" charset="0"/>
              <a:buChar char="​"/>
              <a:defRPr sz="1400" b="0">
                <a:solidFill>
                  <a:schemeClr val="bg1"/>
                </a:solidFill>
              </a:defRPr>
            </a:lvl4pPr>
            <a:lvl5pPr marL="0" indent="0" algn="l">
              <a:lnSpc>
                <a:spcPct val="85000"/>
              </a:lnSpc>
              <a:spcBef>
                <a:spcPts val="200"/>
              </a:spcBef>
              <a:spcAft>
                <a:spcPts val="200"/>
              </a:spcAft>
              <a:buFont typeface="Arial" panose="020B0604020202020204" pitchFamily="34" charset="0"/>
              <a:buChar char="​"/>
              <a:defRPr sz="1400" b="0">
                <a:solidFill>
                  <a:schemeClr val="bg1"/>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Click to Edit Master Text Styles</a:t>
            </a:r>
          </a:p>
          <a:p>
            <a:pPr lvl="1"/>
            <a:r>
              <a:rPr lang="en-US"/>
              <a:t>Subhead</a:t>
            </a:r>
          </a:p>
        </p:txBody>
      </p:sp>
      <p:sp>
        <p:nvSpPr>
          <p:cNvPr id="10" name="Content Placeholder 2"/>
          <p:cNvSpPr>
            <a:spLocks noGrp="1"/>
          </p:cNvSpPr>
          <p:nvPr>
            <p:ph idx="12"/>
          </p:nvPr>
        </p:nvSpPr>
        <p:spPr bwMode="gray">
          <a:xfrm>
            <a:off x="3492362" y="1152144"/>
            <a:ext cx="5194438" cy="3403981"/>
          </a:xfrm>
        </p:spPr>
        <p:txBody>
          <a:bodyPr>
            <a:noAutofit/>
          </a:bodyPr>
          <a:lstStyle>
            <a:lvl1pPr>
              <a:spcBef>
                <a:spcPts val="400"/>
              </a:spcBef>
              <a:defRPr sz="1800"/>
            </a:lvl1pPr>
            <a:lvl2pPr marL="515938" indent="-230188">
              <a:defRPr sz="1600"/>
            </a:lvl2pPr>
            <a:lvl3pPr marL="742950" indent="-227013">
              <a:defRPr sz="1400"/>
            </a:lvl3pPr>
            <a:lvl4pPr>
              <a:defRPr sz="1800"/>
            </a:lvl4pPr>
            <a:lvl5pPr>
              <a:defRPr sz="1800"/>
            </a:lvl5pPr>
          </a:lstStyle>
          <a:p>
            <a:pPr lvl="0"/>
            <a:r>
              <a:rPr lang="en-US"/>
              <a:t>Click to edit Master text styles</a:t>
            </a:r>
          </a:p>
          <a:p>
            <a:pPr lvl="1"/>
            <a:r>
              <a:rPr lang="en-US"/>
              <a:t>Second level</a:t>
            </a:r>
          </a:p>
          <a:p>
            <a:pPr lvl="2"/>
            <a:r>
              <a:rPr lang="en-US"/>
              <a:t>Third level</a:t>
            </a:r>
          </a:p>
        </p:txBody>
      </p:sp>
      <p:sp>
        <p:nvSpPr>
          <p:cNvPr id="6" name="Picture Placeholder 4"/>
          <p:cNvSpPr>
            <a:spLocks noGrp="1"/>
          </p:cNvSpPr>
          <p:nvPr>
            <p:ph type="pic" sz="quarter" idx="14"/>
          </p:nvPr>
        </p:nvSpPr>
        <p:spPr>
          <a:xfrm>
            <a:off x="0" y="0"/>
            <a:ext cx="2980053" cy="5143500"/>
          </a:xfrm>
        </p:spPr>
        <p:txBody>
          <a:bodyPr anchor="t">
            <a:normAutofit/>
          </a:bodyPr>
          <a:lstStyle>
            <a:lvl1pPr marL="0" indent="0" algn="ctr">
              <a:buFontTx/>
              <a:buNone/>
              <a:defRPr sz="1400"/>
            </a:lvl1pPr>
          </a:lstStyle>
          <a:p>
            <a:r>
              <a:rPr lang="en-US"/>
              <a:t>Drag picture to placeholder or click icon to add</a:t>
            </a:r>
          </a:p>
        </p:txBody>
      </p:sp>
      <p:sp>
        <p:nvSpPr>
          <p:cNvPr id="2" name="Date Placeholder 1"/>
          <p:cNvSpPr>
            <a:spLocks noGrp="1"/>
          </p:cNvSpPr>
          <p:nvPr>
            <p:ph type="dt" sz="half" idx="16"/>
          </p:nvPr>
        </p:nvSpPr>
        <p:spPr/>
        <p:txBody>
          <a:bodyPr/>
          <a:lstStyle/>
          <a:p>
            <a:r>
              <a:rPr lang="en-US"/>
              <a:t>© 2017 Teradata</a:t>
            </a:r>
          </a:p>
        </p:txBody>
      </p:sp>
      <p:sp>
        <p:nvSpPr>
          <p:cNvPr id="3" name="Footer Placeholder 2"/>
          <p:cNvSpPr>
            <a:spLocks noGrp="1"/>
          </p:cNvSpPr>
          <p:nvPr>
            <p:ph type="ftr" sz="quarter" idx="17"/>
          </p:nvPr>
        </p:nvSpPr>
        <p:spPr/>
        <p:txBody>
          <a:bodyPr/>
          <a:lstStyle/>
          <a:p>
            <a:endParaRPr lang="en-US"/>
          </a:p>
        </p:txBody>
      </p:sp>
    </p:spTree>
    <p:extLst>
      <p:ext uri="{BB962C8B-B14F-4D97-AF65-F5344CB8AC3E}">
        <p14:creationId xmlns:p14="http://schemas.microsoft.com/office/powerpoint/2010/main" val="2717573952"/>
      </p:ext>
    </p:extLst>
  </p:cSld>
  <p:clrMapOvr>
    <a:masterClrMapping/>
  </p:clrMapOvr>
  <p:transition spd="med">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Segue">
    <p:bg>
      <p:bgPr>
        <a:solidFill>
          <a:schemeClr val="accent1"/>
        </a:solidFill>
        <a:effectLst/>
      </p:bgPr>
    </p:bg>
    <p:spTree>
      <p:nvGrpSpPr>
        <p:cNvPr id="1" name=""/>
        <p:cNvGrpSpPr/>
        <p:nvPr/>
      </p:nvGrpSpPr>
      <p:grpSpPr>
        <a:xfrm>
          <a:off x="0" y="0"/>
          <a:ext cx="0" cy="0"/>
          <a:chOff x="0" y="0"/>
          <a:chExt cx="0" cy="0"/>
        </a:xfrm>
      </p:grpSpPr>
      <p:sp>
        <p:nvSpPr>
          <p:cNvPr id="7" name="Text Placeholder 9"/>
          <p:cNvSpPr>
            <a:spLocks noGrp="1"/>
          </p:cNvSpPr>
          <p:nvPr>
            <p:ph type="body" sz="quarter" idx="11" hasCustomPrompt="1"/>
          </p:nvPr>
        </p:nvSpPr>
        <p:spPr bwMode="gray">
          <a:xfrm>
            <a:off x="0" y="2233197"/>
            <a:ext cx="9144000" cy="677108"/>
          </a:xfrm>
          <a:solidFill>
            <a:schemeClr val="bg1"/>
          </a:solidFill>
        </p:spPr>
        <p:txBody>
          <a:bodyPr lIns="457200" tIns="137160" rIns="457200" bIns="137160" anchor="ctr" anchorCtr="1">
            <a:spAutoFit/>
          </a:bodyPr>
          <a:lstStyle>
            <a:lvl1pPr marL="0" indent="0" algn="ctr">
              <a:lnSpc>
                <a:spcPct val="110000"/>
              </a:lnSpc>
              <a:spcBef>
                <a:spcPts val="200"/>
              </a:spcBef>
              <a:spcAft>
                <a:spcPts val="200"/>
              </a:spcAft>
              <a:buFontTx/>
              <a:buNone/>
              <a:defRPr sz="2400" b="1">
                <a:solidFill>
                  <a:schemeClr val="accent1"/>
                </a:solidFill>
              </a:defRPr>
            </a:lvl1pPr>
            <a:lvl2pPr marL="342900" indent="-342900" algn="ctr">
              <a:lnSpc>
                <a:spcPct val="100000"/>
              </a:lnSpc>
              <a:spcBef>
                <a:spcPts val="0"/>
              </a:spcBef>
              <a:spcAft>
                <a:spcPts val="200"/>
              </a:spcAft>
              <a:buFont typeface="Arial" panose="020B0604020202020204" pitchFamily="34" charset="0"/>
              <a:buChar char="​"/>
              <a:defRPr sz="1800">
                <a:solidFill>
                  <a:schemeClr val="accent1"/>
                </a:solidFill>
              </a:defRPr>
            </a:lvl2pPr>
            <a:lvl3pPr marL="285750" indent="-285750" algn="ctr">
              <a:lnSpc>
                <a:spcPct val="85000"/>
              </a:lnSpc>
              <a:spcBef>
                <a:spcPts val="600"/>
              </a:spcBef>
              <a:spcAft>
                <a:spcPts val="200"/>
              </a:spcAft>
              <a:buFont typeface="Arial" panose="020B0604020202020204" pitchFamily="34" charset="0"/>
              <a:buChar char="​"/>
              <a:defRPr sz="1400" b="1">
                <a:solidFill>
                  <a:schemeClr val="accent1"/>
                </a:solidFill>
              </a:defRPr>
            </a:lvl3pPr>
            <a:lvl4pPr marL="342900" indent="-342900" algn="ctr">
              <a:lnSpc>
                <a:spcPct val="85000"/>
              </a:lnSpc>
              <a:spcBef>
                <a:spcPts val="200"/>
              </a:spcBef>
              <a:spcAft>
                <a:spcPts val="200"/>
              </a:spcAft>
              <a:buFont typeface="Arial" panose="020B0604020202020204" pitchFamily="34" charset="0"/>
              <a:buChar char="​"/>
              <a:defRPr sz="1400" b="0">
                <a:solidFill>
                  <a:schemeClr val="accent1"/>
                </a:solidFill>
              </a:defRPr>
            </a:lvl4pPr>
            <a:lvl5pPr marL="342900" indent="-342900" algn="ctr">
              <a:lnSpc>
                <a:spcPct val="85000"/>
              </a:lnSpc>
              <a:spcBef>
                <a:spcPts val="200"/>
              </a:spcBef>
              <a:spcAft>
                <a:spcPts val="200"/>
              </a:spcAft>
              <a:buFont typeface="Arial" panose="020B0604020202020204" pitchFamily="34" charset="0"/>
              <a:buChar char="​"/>
              <a:defRPr sz="1400" b="0">
                <a:solidFill>
                  <a:schemeClr val="accent1"/>
                </a:solidFill>
              </a:defRPr>
            </a:lvl5pPr>
          </a:lstStyle>
          <a:p>
            <a:pPr lvl="0"/>
            <a:r>
              <a:rPr lang="en-US"/>
              <a:t>Click to Edit Master Text Styles</a:t>
            </a:r>
          </a:p>
        </p:txBody>
      </p:sp>
      <p:sp>
        <p:nvSpPr>
          <p:cNvPr id="8" name="TextBox 7"/>
          <p:cNvSpPr txBox="1"/>
          <p:nvPr userDrawn="1"/>
        </p:nvSpPr>
        <p:spPr>
          <a:xfrm>
            <a:off x="153247" y="4917186"/>
            <a:ext cx="133221" cy="130805"/>
          </a:xfrm>
          <a:prstGeom prst="rect">
            <a:avLst/>
          </a:prstGeom>
          <a:noFill/>
        </p:spPr>
        <p:txBody>
          <a:bodyPr wrap="none" lIns="0" tIns="0" rIns="0" bIns="0" rtlCol="0">
            <a:spAutoFit/>
          </a:bodyPr>
          <a:lstStyle/>
          <a:p>
            <a:pPr algn="r"/>
            <a:fld id="{0C8E8817-043E-4BA1-A90E-6FB9FA409362}" type="slidenum">
              <a:rPr lang="en-US" sz="850" smtClean="0">
                <a:solidFill>
                  <a:schemeClr val="bg2"/>
                </a:solidFill>
              </a:rPr>
              <a:pPr algn="r"/>
              <a:t>‹#›</a:t>
            </a:fld>
            <a:endParaRPr lang="en-US" sz="850">
              <a:solidFill>
                <a:schemeClr val="bg2"/>
              </a:solidFill>
            </a:endParaRPr>
          </a:p>
        </p:txBody>
      </p:sp>
      <p:sp>
        <p:nvSpPr>
          <p:cNvPr id="2" name="Date Placeholder 1"/>
          <p:cNvSpPr>
            <a:spLocks noGrp="1"/>
          </p:cNvSpPr>
          <p:nvPr>
            <p:ph type="dt" sz="half" idx="12"/>
          </p:nvPr>
        </p:nvSpPr>
        <p:spPr/>
        <p:txBody>
          <a:bodyPr/>
          <a:lstStyle>
            <a:lvl1pPr>
              <a:defRPr>
                <a:solidFill>
                  <a:schemeClr val="bg2"/>
                </a:solidFill>
              </a:defRPr>
            </a:lvl1pPr>
          </a:lstStyle>
          <a:p>
            <a:r>
              <a:rPr lang="en-US"/>
              <a:t>© 2017 Teradata</a:t>
            </a:r>
          </a:p>
        </p:txBody>
      </p:sp>
      <p:sp>
        <p:nvSpPr>
          <p:cNvPr id="3" name="Footer Placeholder 2"/>
          <p:cNvSpPr>
            <a:spLocks noGrp="1"/>
          </p:cNvSpPr>
          <p:nvPr>
            <p:ph type="ftr" sz="quarter" idx="13"/>
          </p:nvPr>
        </p:nvSpPr>
        <p:spPr/>
        <p:txBody>
          <a:bodyPr/>
          <a:lstStyle>
            <a:lvl1pPr>
              <a:defRPr>
                <a:solidFill>
                  <a:srgbClr val="D8D8D8"/>
                </a:solidFill>
              </a:defRPr>
            </a:lvl1pPr>
          </a:lstStyle>
          <a:p>
            <a:endParaRPr lang="en-US"/>
          </a:p>
        </p:txBody>
      </p:sp>
    </p:spTree>
    <p:extLst>
      <p:ext uri="{BB962C8B-B14F-4D97-AF65-F5344CB8AC3E}">
        <p14:creationId xmlns:p14="http://schemas.microsoft.com/office/powerpoint/2010/main" val="3471065318"/>
      </p:ext>
    </p:extLst>
  </p:cSld>
  <p:clrMapOvr>
    <a:masterClrMapping/>
  </p:clrMapOvr>
  <p:transition spd="med">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Segue dots">
    <p:bg>
      <p:bgPr>
        <a:solidFill>
          <a:schemeClr val="accent1"/>
        </a:solidFill>
        <a:effectLst/>
      </p:bgPr>
    </p:bg>
    <p:spTree>
      <p:nvGrpSpPr>
        <p:cNvPr id="1" name=""/>
        <p:cNvGrpSpPr/>
        <p:nvPr/>
      </p:nvGrpSpPr>
      <p:grpSpPr>
        <a:xfrm>
          <a:off x="0" y="0"/>
          <a:ext cx="0" cy="0"/>
          <a:chOff x="0" y="0"/>
          <a:chExt cx="0" cy="0"/>
        </a:xfrm>
      </p:grpSpPr>
      <p:sp>
        <p:nvSpPr>
          <p:cNvPr id="8" name="TextBox 7"/>
          <p:cNvSpPr txBox="1"/>
          <p:nvPr userDrawn="1"/>
        </p:nvSpPr>
        <p:spPr>
          <a:xfrm>
            <a:off x="153247" y="4917186"/>
            <a:ext cx="133221" cy="130805"/>
          </a:xfrm>
          <a:prstGeom prst="rect">
            <a:avLst/>
          </a:prstGeom>
          <a:noFill/>
        </p:spPr>
        <p:txBody>
          <a:bodyPr wrap="none" lIns="0" tIns="0" rIns="0" bIns="0" rtlCol="0">
            <a:spAutoFit/>
          </a:bodyPr>
          <a:lstStyle/>
          <a:p>
            <a:pPr algn="r"/>
            <a:fld id="{0C8E8817-043E-4BA1-A90E-6FB9FA409362}" type="slidenum">
              <a:rPr lang="en-US" sz="850" smtClean="0">
                <a:solidFill>
                  <a:schemeClr val="bg2"/>
                </a:solidFill>
              </a:rPr>
              <a:pPr algn="r"/>
              <a:t>‹#›</a:t>
            </a:fld>
            <a:endParaRPr lang="en-US" sz="850">
              <a:solidFill>
                <a:schemeClr val="bg2"/>
              </a:solidFill>
            </a:endParaRPr>
          </a:p>
        </p:txBody>
      </p:sp>
      <p:sp>
        <p:nvSpPr>
          <p:cNvPr id="2" name="Date Placeholder 1"/>
          <p:cNvSpPr>
            <a:spLocks noGrp="1"/>
          </p:cNvSpPr>
          <p:nvPr>
            <p:ph type="dt" sz="half" idx="12"/>
          </p:nvPr>
        </p:nvSpPr>
        <p:spPr/>
        <p:txBody>
          <a:bodyPr/>
          <a:lstStyle>
            <a:lvl1pPr>
              <a:defRPr>
                <a:solidFill>
                  <a:schemeClr val="bg2"/>
                </a:solidFill>
              </a:defRPr>
            </a:lvl1pPr>
          </a:lstStyle>
          <a:p>
            <a:r>
              <a:rPr lang="en-US"/>
              <a:t>© 2017 Teradata</a:t>
            </a:r>
          </a:p>
        </p:txBody>
      </p:sp>
      <p:sp>
        <p:nvSpPr>
          <p:cNvPr id="3" name="Footer Placeholder 2"/>
          <p:cNvSpPr>
            <a:spLocks noGrp="1"/>
          </p:cNvSpPr>
          <p:nvPr>
            <p:ph type="ftr" sz="quarter" idx="13"/>
          </p:nvPr>
        </p:nvSpPr>
        <p:spPr/>
        <p:txBody>
          <a:bodyPr/>
          <a:lstStyle>
            <a:lvl1pPr>
              <a:defRPr>
                <a:solidFill>
                  <a:srgbClr val="D8D8D8"/>
                </a:solidFill>
              </a:defRPr>
            </a:lvl1pPr>
          </a:lstStyle>
          <a:p>
            <a:endParaRPr lang="en-US"/>
          </a:p>
        </p:txBody>
      </p:sp>
      <p:grpSp>
        <p:nvGrpSpPr>
          <p:cNvPr id="342" name="Group 341"/>
          <p:cNvGrpSpPr/>
          <p:nvPr userDrawn="1"/>
        </p:nvGrpSpPr>
        <p:grpSpPr>
          <a:xfrm>
            <a:off x="244475" y="416663"/>
            <a:ext cx="8655050" cy="4310175"/>
            <a:chOff x="244475" y="413658"/>
            <a:chExt cx="8655050" cy="4310175"/>
          </a:xfrm>
        </p:grpSpPr>
        <p:grpSp>
          <p:nvGrpSpPr>
            <p:cNvPr id="317" name="Group 316"/>
            <p:cNvGrpSpPr/>
            <p:nvPr userDrawn="1"/>
          </p:nvGrpSpPr>
          <p:grpSpPr>
            <a:xfrm>
              <a:off x="244475" y="413658"/>
              <a:ext cx="8655050" cy="88900"/>
              <a:chOff x="244475" y="413658"/>
              <a:chExt cx="8655050" cy="88900"/>
            </a:xfrm>
          </p:grpSpPr>
          <p:sp>
            <p:nvSpPr>
              <p:cNvPr id="9" name="Oval 93"/>
              <p:cNvSpPr>
                <a:spLocks noChangeArrowheads="1"/>
              </p:cNvSpPr>
              <p:nvPr/>
            </p:nvSpPr>
            <p:spPr bwMode="auto">
              <a:xfrm>
                <a:off x="244475"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Oval 94"/>
              <p:cNvSpPr>
                <a:spLocks noChangeArrowheads="1"/>
              </p:cNvSpPr>
              <p:nvPr/>
            </p:nvSpPr>
            <p:spPr bwMode="auto">
              <a:xfrm>
                <a:off x="633413"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Oval 95"/>
              <p:cNvSpPr>
                <a:spLocks noChangeArrowheads="1"/>
              </p:cNvSpPr>
              <p:nvPr/>
            </p:nvSpPr>
            <p:spPr bwMode="auto">
              <a:xfrm>
                <a:off x="1023938"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Oval 96"/>
              <p:cNvSpPr>
                <a:spLocks noChangeArrowheads="1"/>
              </p:cNvSpPr>
              <p:nvPr/>
            </p:nvSpPr>
            <p:spPr bwMode="auto">
              <a:xfrm>
                <a:off x="1412875"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Oval 97"/>
              <p:cNvSpPr>
                <a:spLocks noChangeArrowheads="1"/>
              </p:cNvSpPr>
              <p:nvPr/>
            </p:nvSpPr>
            <p:spPr bwMode="auto">
              <a:xfrm>
                <a:off x="1801813" y="413658"/>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Oval 98"/>
              <p:cNvSpPr>
                <a:spLocks noChangeArrowheads="1"/>
              </p:cNvSpPr>
              <p:nvPr/>
            </p:nvSpPr>
            <p:spPr bwMode="auto">
              <a:xfrm>
                <a:off x="2192338"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Oval 99"/>
              <p:cNvSpPr>
                <a:spLocks noChangeArrowheads="1"/>
              </p:cNvSpPr>
              <p:nvPr/>
            </p:nvSpPr>
            <p:spPr bwMode="auto">
              <a:xfrm>
                <a:off x="2581275"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Oval 100"/>
              <p:cNvSpPr>
                <a:spLocks noChangeArrowheads="1"/>
              </p:cNvSpPr>
              <p:nvPr/>
            </p:nvSpPr>
            <p:spPr bwMode="auto">
              <a:xfrm>
                <a:off x="2970213"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Oval 101"/>
              <p:cNvSpPr>
                <a:spLocks noChangeArrowheads="1"/>
              </p:cNvSpPr>
              <p:nvPr/>
            </p:nvSpPr>
            <p:spPr bwMode="auto">
              <a:xfrm>
                <a:off x="3359150"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Oval 102"/>
              <p:cNvSpPr>
                <a:spLocks noChangeArrowheads="1"/>
              </p:cNvSpPr>
              <p:nvPr/>
            </p:nvSpPr>
            <p:spPr bwMode="auto">
              <a:xfrm>
                <a:off x="3748088" y="413658"/>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Oval 103"/>
              <p:cNvSpPr>
                <a:spLocks noChangeArrowheads="1"/>
              </p:cNvSpPr>
              <p:nvPr/>
            </p:nvSpPr>
            <p:spPr bwMode="auto">
              <a:xfrm>
                <a:off x="4138613"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Oval 104"/>
              <p:cNvSpPr>
                <a:spLocks noChangeArrowheads="1"/>
              </p:cNvSpPr>
              <p:nvPr/>
            </p:nvSpPr>
            <p:spPr bwMode="auto">
              <a:xfrm>
                <a:off x="4527550"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Oval 105"/>
              <p:cNvSpPr>
                <a:spLocks noChangeArrowheads="1"/>
              </p:cNvSpPr>
              <p:nvPr/>
            </p:nvSpPr>
            <p:spPr bwMode="auto">
              <a:xfrm>
                <a:off x="4918075"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Oval 106"/>
              <p:cNvSpPr>
                <a:spLocks noChangeArrowheads="1"/>
              </p:cNvSpPr>
              <p:nvPr/>
            </p:nvSpPr>
            <p:spPr bwMode="auto">
              <a:xfrm>
                <a:off x="5307013"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Oval 107"/>
              <p:cNvSpPr>
                <a:spLocks noChangeArrowheads="1"/>
              </p:cNvSpPr>
              <p:nvPr/>
            </p:nvSpPr>
            <p:spPr bwMode="auto">
              <a:xfrm>
                <a:off x="5695950"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Oval 108"/>
              <p:cNvSpPr>
                <a:spLocks noChangeArrowheads="1"/>
              </p:cNvSpPr>
              <p:nvPr/>
            </p:nvSpPr>
            <p:spPr bwMode="auto">
              <a:xfrm>
                <a:off x="6084888"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Oval 109"/>
              <p:cNvSpPr>
                <a:spLocks noChangeArrowheads="1"/>
              </p:cNvSpPr>
              <p:nvPr/>
            </p:nvSpPr>
            <p:spPr bwMode="auto">
              <a:xfrm>
                <a:off x="6473825"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Oval 110"/>
              <p:cNvSpPr>
                <a:spLocks noChangeArrowheads="1"/>
              </p:cNvSpPr>
              <p:nvPr/>
            </p:nvSpPr>
            <p:spPr bwMode="auto">
              <a:xfrm>
                <a:off x="6862763" y="413658"/>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Oval 111"/>
              <p:cNvSpPr>
                <a:spLocks noChangeArrowheads="1"/>
              </p:cNvSpPr>
              <p:nvPr/>
            </p:nvSpPr>
            <p:spPr bwMode="auto">
              <a:xfrm>
                <a:off x="7253288"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Oval 112"/>
              <p:cNvSpPr>
                <a:spLocks noChangeArrowheads="1"/>
              </p:cNvSpPr>
              <p:nvPr/>
            </p:nvSpPr>
            <p:spPr bwMode="auto">
              <a:xfrm>
                <a:off x="7642225"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Oval 113"/>
              <p:cNvSpPr>
                <a:spLocks noChangeArrowheads="1"/>
              </p:cNvSpPr>
              <p:nvPr/>
            </p:nvSpPr>
            <p:spPr bwMode="auto">
              <a:xfrm>
                <a:off x="8032750"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Oval 114"/>
              <p:cNvSpPr>
                <a:spLocks noChangeArrowheads="1"/>
              </p:cNvSpPr>
              <p:nvPr/>
            </p:nvSpPr>
            <p:spPr bwMode="auto">
              <a:xfrm>
                <a:off x="8421688" y="4136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Oval 115"/>
              <p:cNvSpPr>
                <a:spLocks noChangeArrowheads="1"/>
              </p:cNvSpPr>
              <p:nvPr/>
            </p:nvSpPr>
            <p:spPr bwMode="auto">
              <a:xfrm>
                <a:off x="8810625" y="413658"/>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16" name="Group 315"/>
            <p:cNvGrpSpPr/>
            <p:nvPr userDrawn="1"/>
          </p:nvGrpSpPr>
          <p:grpSpPr>
            <a:xfrm>
              <a:off x="244475" y="798565"/>
              <a:ext cx="8655050" cy="88900"/>
              <a:chOff x="244475" y="799421"/>
              <a:chExt cx="8655050" cy="88900"/>
            </a:xfrm>
          </p:grpSpPr>
          <p:sp>
            <p:nvSpPr>
              <p:cNvPr id="32" name="Oval 122"/>
              <p:cNvSpPr>
                <a:spLocks noChangeArrowheads="1"/>
              </p:cNvSpPr>
              <p:nvPr/>
            </p:nvSpPr>
            <p:spPr bwMode="auto">
              <a:xfrm>
                <a:off x="244475"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Oval 123"/>
              <p:cNvSpPr>
                <a:spLocks noChangeArrowheads="1"/>
              </p:cNvSpPr>
              <p:nvPr/>
            </p:nvSpPr>
            <p:spPr bwMode="auto">
              <a:xfrm>
                <a:off x="633413"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Oval 124"/>
              <p:cNvSpPr>
                <a:spLocks noChangeArrowheads="1"/>
              </p:cNvSpPr>
              <p:nvPr/>
            </p:nvSpPr>
            <p:spPr bwMode="auto">
              <a:xfrm>
                <a:off x="1023938"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Oval 125"/>
              <p:cNvSpPr>
                <a:spLocks noChangeArrowheads="1"/>
              </p:cNvSpPr>
              <p:nvPr/>
            </p:nvSpPr>
            <p:spPr bwMode="auto">
              <a:xfrm>
                <a:off x="1412875"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Oval 126"/>
              <p:cNvSpPr>
                <a:spLocks noChangeArrowheads="1"/>
              </p:cNvSpPr>
              <p:nvPr/>
            </p:nvSpPr>
            <p:spPr bwMode="auto">
              <a:xfrm>
                <a:off x="1801813" y="799421"/>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Oval 127"/>
              <p:cNvSpPr>
                <a:spLocks noChangeArrowheads="1"/>
              </p:cNvSpPr>
              <p:nvPr/>
            </p:nvSpPr>
            <p:spPr bwMode="auto">
              <a:xfrm>
                <a:off x="2192338"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Oval 128"/>
              <p:cNvSpPr>
                <a:spLocks noChangeArrowheads="1"/>
              </p:cNvSpPr>
              <p:nvPr/>
            </p:nvSpPr>
            <p:spPr bwMode="auto">
              <a:xfrm>
                <a:off x="2581275"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Oval 129"/>
              <p:cNvSpPr>
                <a:spLocks noChangeArrowheads="1"/>
              </p:cNvSpPr>
              <p:nvPr/>
            </p:nvSpPr>
            <p:spPr bwMode="auto">
              <a:xfrm>
                <a:off x="2970213"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Oval 130"/>
              <p:cNvSpPr>
                <a:spLocks noChangeArrowheads="1"/>
              </p:cNvSpPr>
              <p:nvPr/>
            </p:nvSpPr>
            <p:spPr bwMode="auto">
              <a:xfrm>
                <a:off x="3359150"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Oval 131"/>
              <p:cNvSpPr>
                <a:spLocks noChangeArrowheads="1"/>
              </p:cNvSpPr>
              <p:nvPr/>
            </p:nvSpPr>
            <p:spPr bwMode="auto">
              <a:xfrm>
                <a:off x="3748088" y="799421"/>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Oval 132"/>
              <p:cNvSpPr>
                <a:spLocks noChangeArrowheads="1"/>
              </p:cNvSpPr>
              <p:nvPr/>
            </p:nvSpPr>
            <p:spPr bwMode="auto">
              <a:xfrm>
                <a:off x="4138613"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Oval 133"/>
              <p:cNvSpPr>
                <a:spLocks noChangeArrowheads="1"/>
              </p:cNvSpPr>
              <p:nvPr/>
            </p:nvSpPr>
            <p:spPr bwMode="auto">
              <a:xfrm>
                <a:off x="4527550"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Oval 134"/>
              <p:cNvSpPr>
                <a:spLocks noChangeArrowheads="1"/>
              </p:cNvSpPr>
              <p:nvPr/>
            </p:nvSpPr>
            <p:spPr bwMode="auto">
              <a:xfrm>
                <a:off x="4918075"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Oval 135"/>
              <p:cNvSpPr>
                <a:spLocks noChangeArrowheads="1"/>
              </p:cNvSpPr>
              <p:nvPr/>
            </p:nvSpPr>
            <p:spPr bwMode="auto">
              <a:xfrm>
                <a:off x="5307013"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Oval 136"/>
              <p:cNvSpPr>
                <a:spLocks noChangeArrowheads="1"/>
              </p:cNvSpPr>
              <p:nvPr/>
            </p:nvSpPr>
            <p:spPr bwMode="auto">
              <a:xfrm>
                <a:off x="5695950"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Oval 137"/>
              <p:cNvSpPr>
                <a:spLocks noChangeArrowheads="1"/>
              </p:cNvSpPr>
              <p:nvPr/>
            </p:nvSpPr>
            <p:spPr bwMode="auto">
              <a:xfrm>
                <a:off x="6084888"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Oval 138"/>
              <p:cNvSpPr>
                <a:spLocks noChangeArrowheads="1"/>
              </p:cNvSpPr>
              <p:nvPr/>
            </p:nvSpPr>
            <p:spPr bwMode="auto">
              <a:xfrm>
                <a:off x="6473825"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Oval 139"/>
              <p:cNvSpPr>
                <a:spLocks noChangeArrowheads="1"/>
              </p:cNvSpPr>
              <p:nvPr/>
            </p:nvSpPr>
            <p:spPr bwMode="auto">
              <a:xfrm>
                <a:off x="6862763" y="799421"/>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Oval 140"/>
              <p:cNvSpPr>
                <a:spLocks noChangeArrowheads="1"/>
              </p:cNvSpPr>
              <p:nvPr/>
            </p:nvSpPr>
            <p:spPr bwMode="auto">
              <a:xfrm>
                <a:off x="7253288"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Oval 141"/>
              <p:cNvSpPr>
                <a:spLocks noChangeArrowheads="1"/>
              </p:cNvSpPr>
              <p:nvPr/>
            </p:nvSpPr>
            <p:spPr bwMode="auto">
              <a:xfrm>
                <a:off x="7642225"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Oval 142"/>
              <p:cNvSpPr>
                <a:spLocks noChangeArrowheads="1"/>
              </p:cNvSpPr>
              <p:nvPr/>
            </p:nvSpPr>
            <p:spPr bwMode="auto">
              <a:xfrm>
                <a:off x="8032750"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Oval 143"/>
              <p:cNvSpPr>
                <a:spLocks noChangeArrowheads="1"/>
              </p:cNvSpPr>
              <p:nvPr/>
            </p:nvSpPr>
            <p:spPr bwMode="auto">
              <a:xfrm>
                <a:off x="8421688" y="799421"/>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Oval 144"/>
              <p:cNvSpPr>
                <a:spLocks noChangeArrowheads="1"/>
              </p:cNvSpPr>
              <p:nvPr/>
            </p:nvSpPr>
            <p:spPr bwMode="auto">
              <a:xfrm>
                <a:off x="8810625" y="799421"/>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15" name="Group 314"/>
            <p:cNvGrpSpPr/>
            <p:nvPr userDrawn="1"/>
          </p:nvGrpSpPr>
          <p:grpSpPr>
            <a:xfrm>
              <a:off x="244475" y="1183472"/>
              <a:ext cx="8655050" cy="87313"/>
              <a:chOff x="244475" y="1188358"/>
              <a:chExt cx="8655050" cy="87313"/>
            </a:xfrm>
          </p:grpSpPr>
          <p:sp>
            <p:nvSpPr>
              <p:cNvPr id="55" name="Oval 151"/>
              <p:cNvSpPr>
                <a:spLocks noChangeArrowheads="1"/>
              </p:cNvSpPr>
              <p:nvPr/>
            </p:nvSpPr>
            <p:spPr bwMode="auto">
              <a:xfrm>
                <a:off x="244475"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Oval 152"/>
              <p:cNvSpPr>
                <a:spLocks noChangeArrowheads="1"/>
              </p:cNvSpPr>
              <p:nvPr/>
            </p:nvSpPr>
            <p:spPr bwMode="auto">
              <a:xfrm>
                <a:off x="633413"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Oval 153"/>
              <p:cNvSpPr>
                <a:spLocks noChangeArrowheads="1"/>
              </p:cNvSpPr>
              <p:nvPr/>
            </p:nvSpPr>
            <p:spPr bwMode="auto">
              <a:xfrm>
                <a:off x="1023938"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Oval 154"/>
              <p:cNvSpPr>
                <a:spLocks noChangeArrowheads="1"/>
              </p:cNvSpPr>
              <p:nvPr/>
            </p:nvSpPr>
            <p:spPr bwMode="auto">
              <a:xfrm>
                <a:off x="1412875"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Oval 155"/>
              <p:cNvSpPr>
                <a:spLocks noChangeArrowheads="1"/>
              </p:cNvSpPr>
              <p:nvPr/>
            </p:nvSpPr>
            <p:spPr bwMode="auto">
              <a:xfrm>
                <a:off x="1801813" y="1188358"/>
                <a:ext cx="88900"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Oval 156"/>
              <p:cNvSpPr>
                <a:spLocks noChangeArrowheads="1"/>
              </p:cNvSpPr>
              <p:nvPr/>
            </p:nvSpPr>
            <p:spPr bwMode="auto">
              <a:xfrm>
                <a:off x="2192338"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Oval 157"/>
              <p:cNvSpPr>
                <a:spLocks noChangeArrowheads="1"/>
              </p:cNvSpPr>
              <p:nvPr/>
            </p:nvSpPr>
            <p:spPr bwMode="auto">
              <a:xfrm>
                <a:off x="2581275"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Oval 158"/>
              <p:cNvSpPr>
                <a:spLocks noChangeArrowheads="1"/>
              </p:cNvSpPr>
              <p:nvPr/>
            </p:nvSpPr>
            <p:spPr bwMode="auto">
              <a:xfrm>
                <a:off x="2970213"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Oval 159"/>
              <p:cNvSpPr>
                <a:spLocks noChangeArrowheads="1"/>
              </p:cNvSpPr>
              <p:nvPr/>
            </p:nvSpPr>
            <p:spPr bwMode="auto">
              <a:xfrm>
                <a:off x="3359150"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Oval 160"/>
              <p:cNvSpPr>
                <a:spLocks noChangeArrowheads="1"/>
              </p:cNvSpPr>
              <p:nvPr/>
            </p:nvSpPr>
            <p:spPr bwMode="auto">
              <a:xfrm>
                <a:off x="3748088" y="1188358"/>
                <a:ext cx="88900"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5" name="Oval 161"/>
              <p:cNvSpPr>
                <a:spLocks noChangeArrowheads="1"/>
              </p:cNvSpPr>
              <p:nvPr/>
            </p:nvSpPr>
            <p:spPr bwMode="auto">
              <a:xfrm>
                <a:off x="4138613"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6" name="Oval 162"/>
              <p:cNvSpPr>
                <a:spLocks noChangeArrowheads="1"/>
              </p:cNvSpPr>
              <p:nvPr/>
            </p:nvSpPr>
            <p:spPr bwMode="auto">
              <a:xfrm>
                <a:off x="4527550"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7" name="Oval 163"/>
              <p:cNvSpPr>
                <a:spLocks noChangeArrowheads="1"/>
              </p:cNvSpPr>
              <p:nvPr/>
            </p:nvSpPr>
            <p:spPr bwMode="auto">
              <a:xfrm>
                <a:off x="4918075"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8" name="Oval 164"/>
              <p:cNvSpPr>
                <a:spLocks noChangeArrowheads="1"/>
              </p:cNvSpPr>
              <p:nvPr/>
            </p:nvSpPr>
            <p:spPr bwMode="auto">
              <a:xfrm>
                <a:off x="5307013"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69" name="Oval 165"/>
              <p:cNvSpPr>
                <a:spLocks noChangeArrowheads="1"/>
              </p:cNvSpPr>
              <p:nvPr/>
            </p:nvSpPr>
            <p:spPr bwMode="auto">
              <a:xfrm>
                <a:off x="5695950"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70" name="Oval 166"/>
              <p:cNvSpPr>
                <a:spLocks noChangeArrowheads="1"/>
              </p:cNvSpPr>
              <p:nvPr/>
            </p:nvSpPr>
            <p:spPr bwMode="auto">
              <a:xfrm>
                <a:off x="6084888"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71" name="Oval 167"/>
              <p:cNvSpPr>
                <a:spLocks noChangeArrowheads="1"/>
              </p:cNvSpPr>
              <p:nvPr/>
            </p:nvSpPr>
            <p:spPr bwMode="auto">
              <a:xfrm>
                <a:off x="6473825"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72" name="Oval 168"/>
              <p:cNvSpPr>
                <a:spLocks noChangeArrowheads="1"/>
              </p:cNvSpPr>
              <p:nvPr/>
            </p:nvSpPr>
            <p:spPr bwMode="auto">
              <a:xfrm>
                <a:off x="6862763" y="1188358"/>
                <a:ext cx="88900"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73" name="Oval 169"/>
              <p:cNvSpPr>
                <a:spLocks noChangeArrowheads="1"/>
              </p:cNvSpPr>
              <p:nvPr/>
            </p:nvSpPr>
            <p:spPr bwMode="auto">
              <a:xfrm>
                <a:off x="7253288"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74" name="Oval 170"/>
              <p:cNvSpPr>
                <a:spLocks noChangeArrowheads="1"/>
              </p:cNvSpPr>
              <p:nvPr/>
            </p:nvSpPr>
            <p:spPr bwMode="auto">
              <a:xfrm>
                <a:off x="7642225"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75" name="Oval 171"/>
              <p:cNvSpPr>
                <a:spLocks noChangeArrowheads="1"/>
              </p:cNvSpPr>
              <p:nvPr/>
            </p:nvSpPr>
            <p:spPr bwMode="auto">
              <a:xfrm>
                <a:off x="8032750"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76" name="Oval 172"/>
              <p:cNvSpPr>
                <a:spLocks noChangeArrowheads="1"/>
              </p:cNvSpPr>
              <p:nvPr/>
            </p:nvSpPr>
            <p:spPr bwMode="auto">
              <a:xfrm>
                <a:off x="8421688" y="1188358"/>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77" name="Oval 173"/>
              <p:cNvSpPr>
                <a:spLocks noChangeArrowheads="1"/>
              </p:cNvSpPr>
              <p:nvPr/>
            </p:nvSpPr>
            <p:spPr bwMode="auto">
              <a:xfrm>
                <a:off x="8810625" y="1188358"/>
                <a:ext cx="88900"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14" name="Group 313"/>
            <p:cNvGrpSpPr/>
            <p:nvPr userDrawn="1"/>
          </p:nvGrpSpPr>
          <p:grpSpPr>
            <a:xfrm>
              <a:off x="244475" y="1566792"/>
              <a:ext cx="8655050" cy="87313"/>
              <a:chOff x="244475" y="1574121"/>
              <a:chExt cx="8655050" cy="87313"/>
            </a:xfrm>
          </p:grpSpPr>
          <p:sp>
            <p:nvSpPr>
              <p:cNvPr id="78" name="Oval 180"/>
              <p:cNvSpPr>
                <a:spLocks noChangeArrowheads="1"/>
              </p:cNvSpPr>
              <p:nvPr/>
            </p:nvSpPr>
            <p:spPr bwMode="auto">
              <a:xfrm>
                <a:off x="244475"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79" name="Oval 181"/>
              <p:cNvSpPr>
                <a:spLocks noChangeArrowheads="1"/>
              </p:cNvSpPr>
              <p:nvPr/>
            </p:nvSpPr>
            <p:spPr bwMode="auto">
              <a:xfrm>
                <a:off x="633413"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Oval 182"/>
              <p:cNvSpPr>
                <a:spLocks noChangeArrowheads="1"/>
              </p:cNvSpPr>
              <p:nvPr/>
            </p:nvSpPr>
            <p:spPr bwMode="auto">
              <a:xfrm>
                <a:off x="1023938"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1" name="Oval 183"/>
              <p:cNvSpPr>
                <a:spLocks noChangeArrowheads="1"/>
              </p:cNvSpPr>
              <p:nvPr/>
            </p:nvSpPr>
            <p:spPr bwMode="auto">
              <a:xfrm>
                <a:off x="1412875"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2" name="Oval 184"/>
              <p:cNvSpPr>
                <a:spLocks noChangeArrowheads="1"/>
              </p:cNvSpPr>
              <p:nvPr/>
            </p:nvSpPr>
            <p:spPr bwMode="auto">
              <a:xfrm>
                <a:off x="1801813" y="1574121"/>
                <a:ext cx="88900"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3" name="Oval 185"/>
              <p:cNvSpPr>
                <a:spLocks noChangeArrowheads="1"/>
              </p:cNvSpPr>
              <p:nvPr/>
            </p:nvSpPr>
            <p:spPr bwMode="auto">
              <a:xfrm>
                <a:off x="2192338"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4" name="Oval 186"/>
              <p:cNvSpPr>
                <a:spLocks noChangeArrowheads="1"/>
              </p:cNvSpPr>
              <p:nvPr/>
            </p:nvSpPr>
            <p:spPr bwMode="auto">
              <a:xfrm>
                <a:off x="2581275"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5" name="Oval 187"/>
              <p:cNvSpPr>
                <a:spLocks noChangeArrowheads="1"/>
              </p:cNvSpPr>
              <p:nvPr/>
            </p:nvSpPr>
            <p:spPr bwMode="auto">
              <a:xfrm>
                <a:off x="2970213"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6" name="Oval 188"/>
              <p:cNvSpPr>
                <a:spLocks noChangeArrowheads="1"/>
              </p:cNvSpPr>
              <p:nvPr/>
            </p:nvSpPr>
            <p:spPr bwMode="auto">
              <a:xfrm>
                <a:off x="3359150"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7" name="Oval 189"/>
              <p:cNvSpPr>
                <a:spLocks noChangeArrowheads="1"/>
              </p:cNvSpPr>
              <p:nvPr/>
            </p:nvSpPr>
            <p:spPr bwMode="auto">
              <a:xfrm>
                <a:off x="3748088" y="1574121"/>
                <a:ext cx="88900"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8" name="Oval 190"/>
              <p:cNvSpPr>
                <a:spLocks noChangeArrowheads="1"/>
              </p:cNvSpPr>
              <p:nvPr/>
            </p:nvSpPr>
            <p:spPr bwMode="auto">
              <a:xfrm>
                <a:off x="4138613"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89" name="Oval 191"/>
              <p:cNvSpPr>
                <a:spLocks noChangeArrowheads="1"/>
              </p:cNvSpPr>
              <p:nvPr/>
            </p:nvSpPr>
            <p:spPr bwMode="auto">
              <a:xfrm>
                <a:off x="4527550"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0" name="Oval 192"/>
              <p:cNvSpPr>
                <a:spLocks noChangeArrowheads="1"/>
              </p:cNvSpPr>
              <p:nvPr/>
            </p:nvSpPr>
            <p:spPr bwMode="auto">
              <a:xfrm>
                <a:off x="4918075"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1" name="Oval 193"/>
              <p:cNvSpPr>
                <a:spLocks noChangeArrowheads="1"/>
              </p:cNvSpPr>
              <p:nvPr/>
            </p:nvSpPr>
            <p:spPr bwMode="auto">
              <a:xfrm>
                <a:off x="5307013"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2" name="Oval 194"/>
              <p:cNvSpPr>
                <a:spLocks noChangeArrowheads="1"/>
              </p:cNvSpPr>
              <p:nvPr/>
            </p:nvSpPr>
            <p:spPr bwMode="auto">
              <a:xfrm>
                <a:off x="5695950"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3" name="Oval 195"/>
              <p:cNvSpPr>
                <a:spLocks noChangeArrowheads="1"/>
              </p:cNvSpPr>
              <p:nvPr/>
            </p:nvSpPr>
            <p:spPr bwMode="auto">
              <a:xfrm>
                <a:off x="6084888"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4" name="Oval 196"/>
              <p:cNvSpPr>
                <a:spLocks noChangeArrowheads="1"/>
              </p:cNvSpPr>
              <p:nvPr/>
            </p:nvSpPr>
            <p:spPr bwMode="auto">
              <a:xfrm>
                <a:off x="6473825"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5" name="Oval 197"/>
              <p:cNvSpPr>
                <a:spLocks noChangeArrowheads="1"/>
              </p:cNvSpPr>
              <p:nvPr/>
            </p:nvSpPr>
            <p:spPr bwMode="auto">
              <a:xfrm>
                <a:off x="6862763" y="1574121"/>
                <a:ext cx="88900"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 name="Oval 198"/>
              <p:cNvSpPr>
                <a:spLocks noChangeArrowheads="1"/>
              </p:cNvSpPr>
              <p:nvPr/>
            </p:nvSpPr>
            <p:spPr bwMode="auto">
              <a:xfrm>
                <a:off x="7253288"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 name="Oval 199"/>
              <p:cNvSpPr>
                <a:spLocks noChangeArrowheads="1"/>
              </p:cNvSpPr>
              <p:nvPr/>
            </p:nvSpPr>
            <p:spPr bwMode="auto">
              <a:xfrm>
                <a:off x="7642225"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 name="Oval 200"/>
              <p:cNvSpPr>
                <a:spLocks noChangeArrowheads="1"/>
              </p:cNvSpPr>
              <p:nvPr/>
            </p:nvSpPr>
            <p:spPr bwMode="auto">
              <a:xfrm>
                <a:off x="8032750"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99" name="Oval 201"/>
              <p:cNvSpPr>
                <a:spLocks noChangeArrowheads="1"/>
              </p:cNvSpPr>
              <p:nvPr/>
            </p:nvSpPr>
            <p:spPr bwMode="auto">
              <a:xfrm>
                <a:off x="8421688" y="1574121"/>
                <a:ext cx="87313"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0" name="Oval 202"/>
              <p:cNvSpPr>
                <a:spLocks noChangeArrowheads="1"/>
              </p:cNvSpPr>
              <p:nvPr/>
            </p:nvSpPr>
            <p:spPr bwMode="auto">
              <a:xfrm>
                <a:off x="8810625" y="1574121"/>
                <a:ext cx="88900" cy="87313"/>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13" name="Group 312"/>
            <p:cNvGrpSpPr/>
            <p:nvPr userDrawn="1"/>
          </p:nvGrpSpPr>
          <p:grpSpPr>
            <a:xfrm>
              <a:off x="244475" y="1950112"/>
              <a:ext cx="8655050" cy="87312"/>
              <a:chOff x="244475" y="1959883"/>
              <a:chExt cx="8655050" cy="87312"/>
            </a:xfrm>
          </p:grpSpPr>
          <p:sp>
            <p:nvSpPr>
              <p:cNvPr id="101" name="Oval 210"/>
              <p:cNvSpPr>
                <a:spLocks noChangeArrowheads="1"/>
              </p:cNvSpPr>
              <p:nvPr/>
            </p:nvSpPr>
            <p:spPr bwMode="auto">
              <a:xfrm>
                <a:off x="244475"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2" name="Oval 211"/>
              <p:cNvSpPr>
                <a:spLocks noChangeArrowheads="1"/>
              </p:cNvSpPr>
              <p:nvPr/>
            </p:nvSpPr>
            <p:spPr bwMode="auto">
              <a:xfrm>
                <a:off x="633413"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Oval 212"/>
              <p:cNvSpPr>
                <a:spLocks noChangeArrowheads="1"/>
              </p:cNvSpPr>
              <p:nvPr/>
            </p:nvSpPr>
            <p:spPr bwMode="auto">
              <a:xfrm>
                <a:off x="1023938"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4" name="Oval 213"/>
              <p:cNvSpPr>
                <a:spLocks noChangeArrowheads="1"/>
              </p:cNvSpPr>
              <p:nvPr/>
            </p:nvSpPr>
            <p:spPr bwMode="auto">
              <a:xfrm>
                <a:off x="1412875"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5" name="Oval 214"/>
              <p:cNvSpPr>
                <a:spLocks noChangeArrowheads="1"/>
              </p:cNvSpPr>
              <p:nvPr/>
            </p:nvSpPr>
            <p:spPr bwMode="auto">
              <a:xfrm>
                <a:off x="1801813" y="1959883"/>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6" name="Oval 215"/>
              <p:cNvSpPr>
                <a:spLocks noChangeArrowheads="1"/>
              </p:cNvSpPr>
              <p:nvPr/>
            </p:nvSpPr>
            <p:spPr bwMode="auto">
              <a:xfrm>
                <a:off x="2192338"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7" name="Oval 216"/>
              <p:cNvSpPr>
                <a:spLocks noChangeArrowheads="1"/>
              </p:cNvSpPr>
              <p:nvPr/>
            </p:nvSpPr>
            <p:spPr bwMode="auto">
              <a:xfrm>
                <a:off x="2581275"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8" name="Oval 217"/>
              <p:cNvSpPr>
                <a:spLocks noChangeArrowheads="1"/>
              </p:cNvSpPr>
              <p:nvPr/>
            </p:nvSpPr>
            <p:spPr bwMode="auto">
              <a:xfrm>
                <a:off x="2970213"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9" name="Oval 218"/>
              <p:cNvSpPr>
                <a:spLocks noChangeArrowheads="1"/>
              </p:cNvSpPr>
              <p:nvPr/>
            </p:nvSpPr>
            <p:spPr bwMode="auto">
              <a:xfrm>
                <a:off x="3359150"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0" name="Oval 219"/>
              <p:cNvSpPr>
                <a:spLocks noChangeArrowheads="1"/>
              </p:cNvSpPr>
              <p:nvPr/>
            </p:nvSpPr>
            <p:spPr bwMode="auto">
              <a:xfrm>
                <a:off x="3748088" y="1959883"/>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1" name="Oval 220"/>
              <p:cNvSpPr>
                <a:spLocks noChangeArrowheads="1"/>
              </p:cNvSpPr>
              <p:nvPr/>
            </p:nvSpPr>
            <p:spPr bwMode="auto">
              <a:xfrm>
                <a:off x="4138613"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2" name="Oval 221"/>
              <p:cNvSpPr>
                <a:spLocks noChangeArrowheads="1"/>
              </p:cNvSpPr>
              <p:nvPr/>
            </p:nvSpPr>
            <p:spPr bwMode="auto">
              <a:xfrm>
                <a:off x="4527550"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3" name="Oval 222"/>
              <p:cNvSpPr>
                <a:spLocks noChangeArrowheads="1"/>
              </p:cNvSpPr>
              <p:nvPr/>
            </p:nvSpPr>
            <p:spPr bwMode="auto">
              <a:xfrm>
                <a:off x="4918075"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4" name="Oval 223"/>
              <p:cNvSpPr>
                <a:spLocks noChangeArrowheads="1"/>
              </p:cNvSpPr>
              <p:nvPr/>
            </p:nvSpPr>
            <p:spPr bwMode="auto">
              <a:xfrm>
                <a:off x="5307013"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5" name="Oval 224"/>
              <p:cNvSpPr>
                <a:spLocks noChangeArrowheads="1"/>
              </p:cNvSpPr>
              <p:nvPr/>
            </p:nvSpPr>
            <p:spPr bwMode="auto">
              <a:xfrm>
                <a:off x="5695950"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6" name="Oval 225"/>
              <p:cNvSpPr>
                <a:spLocks noChangeArrowheads="1"/>
              </p:cNvSpPr>
              <p:nvPr/>
            </p:nvSpPr>
            <p:spPr bwMode="auto">
              <a:xfrm>
                <a:off x="6084888"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7" name="Oval 226"/>
              <p:cNvSpPr>
                <a:spLocks noChangeArrowheads="1"/>
              </p:cNvSpPr>
              <p:nvPr/>
            </p:nvSpPr>
            <p:spPr bwMode="auto">
              <a:xfrm>
                <a:off x="6473825"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8" name="Oval 227"/>
              <p:cNvSpPr>
                <a:spLocks noChangeArrowheads="1"/>
              </p:cNvSpPr>
              <p:nvPr/>
            </p:nvSpPr>
            <p:spPr bwMode="auto">
              <a:xfrm>
                <a:off x="6862763" y="1959883"/>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9" name="Oval 228"/>
              <p:cNvSpPr>
                <a:spLocks noChangeArrowheads="1"/>
              </p:cNvSpPr>
              <p:nvPr/>
            </p:nvSpPr>
            <p:spPr bwMode="auto">
              <a:xfrm>
                <a:off x="7253288"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0" name="Oval 229"/>
              <p:cNvSpPr>
                <a:spLocks noChangeArrowheads="1"/>
              </p:cNvSpPr>
              <p:nvPr/>
            </p:nvSpPr>
            <p:spPr bwMode="auto">
              <a:xfrm>
                <a:off x="7642225"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1" name="Oval 230"/>
              <p:cNvSpPr>
                <a:spLocks noChangeArrowheads="1"/>
              </p:cNvSpPr>
              <p:nvPr/>
            </p:nvSpPr>
            <p:spPr bwMode="auto">
              <a:xfrm>
                <a:off x="8032750"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2" name="Oval 231"/>
              <p:cNvSpPr>
                <a:spLocks noChangeArrowheads="1"/>
              </p:cNvSpPr>
              <p:nvPr/>
            </p:nvSpPr>
            <p:spPr bwMode="auto">
              <a:xfrm>
                <a:off x="8421688" y="195988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3" name="Oval 232"/>
              <p:cNvSpPr>
                <a:spLocks noChangeArrowheads="1"/>
              </p:cNvSpPr>
              <p:nvPr/>
            </p:nvSpPr>
            <p:spPr bwMode="auto">
              <a:xfrm>
                <a:off x="8810625" y="1959883"/>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12" name="Group 311"/>
            <p:cNvGrpSpPr/>
            <p:nvPr userDrawn="1"/>
          </p:nvGrpSpPr>
          <p:grpSpPr>
            <a:xfrm>
              <a:off x="244475" y="2333431"/>
              <a:ext cx="8655050" cy="87312"/>
              <a:chOff x="244475" y="2347233"/>
              <a:chExt cx="8655050" cy="87312"/>
            </a:xfrm>
          </p:grpSpPr>
          <p:sp>
            <p:nvSpPr>
              <p:cNvPr id="124" name="Oval 239"/>
              <p:cNvSpPr>
                <a:spLocks noChangeArrowheads="1"/>
              </p:cNvSpPr>
              <p:nvPr/>
            </p:nvSpPr>
            <p:spPr bwMode="auto">
              <a:xfrm>
                <a:off x="244475"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5" name="Oval 240"/>
              <p:cNvSpPr>
                <a:spLocks noChangeArrowheads="1"/>
              </p:cNvSpPr>
              <p:nvPr/>
            </p:nvSpPr>
            <p:spPr bwMode="auto">
              <a:xfrm>
                <a:off x="633413"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6" name="Oval 241"/>
              <p:cNvSpPr>
                <a:spLocks noChangeArrowheads="1"/>
              </p:cNvSpPr>
              <p:nvPr/>
            </p:nvSpPr>
            <p:spPr bwMode="auto">
              <a:xfrm>
                <a:off x="1023938"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7" name="Oval 242"/>
              <p:cNvSpPr>
                <a:spLocks noChangeArrowheads="1"/>
              </p:cNvSpPr>
              <p:nvPr/>
            </p:nvSpPr>
            <p:spPr bwMode="auto">
              <a:xfrm>
                <a:off x="1412875"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8" name="Oval 243"/>
              <p:cNvSpPr>
                <a:spLocks noChangeArrowheads="1"/>
              </p:cNvSpPr>
              <p:nvPr/>
            </p:nvSpPr>
            <p:spPr bwMode="auto">
              <a:xfrm>
                <a:off x="1801813" y="2347233"/>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9" name="Oval 244"/>
              <p:cNvSpPr>
                <a:spLocks noChangeArrowheads="1"/>
              </p:cNvSpPr>
              <p:nvPr/>
            </p:nvSpPr>
            <p:spPr bwMode="auto">
              <a:xfrm>
                <a:off x="2192338"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0" name="Oval 245"/>
              <p:cNvSpPr>
                <a:spLocks noChangeArrowheads="1"/>
              </p:cNvSpPr>
              <p:nvPr/>
            </p:nvSpPr>
            <p:spPr bwMode="auto">
              <a:xfrm>
                <a:off x="2581275"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1" name="Oval 246"/>
              <p:cNvSpPr>
                <a:spLocks noChangeArrowheads="1"/>
              </p:cNvSpPr>
              <p:nvPr/>
            </p:nvSpPr>
            <p:spPr bwMode="auto">
              <a:xfrm>
                <a:off x="2970213"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2" name="Oval 247"/>
              <p:cNvSpPr>
                <a:spLocks noChangeArrowheads="1"/>
              </p:cNvSpPr>
              <p:nvPr/>
            </p:nvSpPr>
            <p:spPr bwMode="auto">
              <a:xfrm>
                <a:off x="3359150"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3" name="Oval 248"/>
              <p:cNvSpPr>
                <a:spLocks noChangeArrowheads="1"/>
              </p:cNvSpPr>
              <p:nvPr/>
            </p:nvSpPr>
            <p:spPr bwMode="auto">
              <a:xfrm>
                <a:off x="3748088" y="2347233"/>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Oval 249"/>
              <p:cNvSpPr>
                <a:spLocks noChangeArrowheads="1"/>
              </p:cNvSpPr>
              <p:nvPr/>
            </p:nvSpPr>
            <p:spPr bwMode="auto">
              <a:xfrm>
                <a:off x="4138613"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5" name="Oval 250"/>
              <p:cNvSpPr>
                <a:spLocks noChangeArrowheads="1"/>
              </p:cNvSpPr>
              <p:nvPr/>
            </p:nvSpPr>
            <p:spPr bwMode="auto">
              <a:xfrm>
                <a:off x="4527550"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6" name="Oval 251"/>
              <p:cNvSpPr>
                <a:spLocks noChangeArrowheads="1"/>
              </p:cNvSpPr>
              <p:nvPr/>
            </p:nvSpPr>
            <p:spPr bwMode="auto">
              <a:xfrm>
                <a:off x="4918075"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7" name="Oval 252"/>
              <p:cNvSpPr>
                <a:spLocks noChangeArrowheads="1"/>
              </p:cNvSpPr>
              <p:nvPr/>
            </p:nvSpPr>
            <p:spPr bwMode="auto">
              <a:xfrm>
                <a:off x="5307013"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8" name="Oval 253"/>
              <p:cNvSpPr>
                <a:spLocks noChangeArrowheads="1"/>
              </p:cNvSpPr>
              <p:nvPr/>
            </p:nvSpPr>
            <p:spPr bwMode="auto">
              <a:xfrm>
                <a:off x="5695950"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9" name="Oval 254"/>
              <p:cNvSpPr>
                <a:spLocks noChangeArrowheads="1"/>
              </p:cNvSpPr>
              <p:nvPr/>
            </p:nvSpPr>
            <p:spPr bwMode="auto">
              <a:xfrm>
                <a:off x="6084888"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0" name="Oval 255"/>
              <p:cNvSpPr>
                <a:spLocks noChangeArrowheads="1"/>
              </p:cNvSpPr>
              <p:nvPr/>
            </p:nvSpPr>
            <p:spPr bwMode="auto">
              <a:xfrm>
                <a:off x="6473825"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1" name="Oval 256"/>
              <p:cNvSpPr>
                <a:spLocks noChangeArrowheads="1"/>
              </p:cNvSpPr>
              <p:nvPr/>
            </p:nvSpPr>
            <p:spPr bwMode="auto">
              <a:xfrm>
                <a:off x="6862763" y="2347233"/>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2" name="Oval 257"/>
              <p:cNvSpPr>
                <a:spLocks noChangeArrowheads="1"/>
              </p:cNvSpPr>
              <p:nvPr/>
            </p:nvSpPr>
            <p:spPr bwMode="auto">
              <a:xfrm>
                <a:off x="7253288"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3" name="Oval 258"/>
              <p:cNvSpPr>
                <a:spLocks noChangeArrowheads="1"/>
              </p:cNvSpPr>
              <p:nvPr/>
            </p:nvSpPr>
            <p:spPr bwMode="auto">
              <a:xfrm>
                <a:off x="7642225"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4" name="Oval 259"/>
              <p:cNvSpPr>
                <a:spLocks noChangeArrowheads="1"/>
              </p:cNvSpPr>
              <p:nvPr/>
            </p:nvSpPr>
            <p:spPr bwMode="auto">
              <a:xfrm>
                <a:off x="8032750"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5" name="Oval 260"/>
              <p:cNvSpPr>
                <a:spLocks noChangeArrowheads="1"/>
              </p:cNvSpPr>
              <p:nvPr/>
            </p:nvSpPr>
            <p:spPr bwMode="auto">
              <a:xfrm>
                <a:off x="8421688" y="2347233"/>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6" name="Oval 261"/>
              <p:cNvSpPr>
                <a:spLocks noChangeArrowheads="1"/>
              </p:cNvSpPr>
              <p:nvPr/>
            </p:nvSpPr>
            <p:spPr bwMode="auto">
              <a:xfrm>
                <a:off x="8810625" y="2347233"/>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11" name="Group 310"/>
            <p:cNvGrpSpPr/>
            <p:nvPr userDrawn="1"/>
          </p:nvGrpSpPr>
          <p:grpSpPr>
            <a:xfrm>
              <a:off x="244475" y="2716750"/>
              <a:ext cx="8655050" cy="88900"/>
              <a:chOff x="244475" y="2732996"/>
              <a:chExt cx="8655050" cy="88900"/>
            </a:xfrm>
          </p:grpSpPr>
          <p:sp>
            <p:nvSpPr>
              <p:cNvPr id="147" name="Oval 268"/>
              <p:cNvSpPr>
                <a:spLocks noChangeArrowheads="1"/>
              </p:cNvSpPr>
              <p:nvPr/>
            </p:nvSpPr>
            <p:spPr bwMode="auto">
              <a:xfrm>
                <a:off x="244475"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8" name="Oval 269"/>
              <p:cNvSpPr>
                <a:spLocks noChangeArrowheads="1"/>
              </p:cNvSpPr>
              <p:nvPr/>
            </p:nvSpPr>
            <p:spPr bwMode="auto">
              <a:xfrm>
                <a:off x="652463"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9" name="Oval 270"/>
              <p:cNvSpPr>
                <a:spLocks noChangeArrowheads="1"/>
              </p:cNvSpPr>
              <p:nvPr/>
            </p:nvSpPr>
            <p:spPr bwMode="auto">
              <a:xfrm>
                <a:off x="1023938"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0" name="Oval 271"/>
              <p:cNvSpPr>
                <a:spLocks noChangeArrowheads="1"/>
              </p:cNvSpPr>
              <p:nvPr/>
            </p:nvSpPr>
            <p:spPr bwMode="auto">
              <a:xfrm>
                <a:off x="1412875"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1" name="Oval 272"/>
              <p:cNvSpPr>
                <a:spLocks noChangeArrowheads="1"/>
              </p:cNvSpPr>
              <p:nvPr/>
            </p:nvSpPr>
            <p:spPr bwMode="auto">
              <a:xfrm>
                <a:off x="1801813" y="2732996"/>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2" name="Oval 273"/>
              <p:cNvSpPr>
                <a:spLocks noChangeArrowheads="1"/>
              </p:cNvSpPr>
              <p:nvPr/>
            </p:nvSpPr>
            <p:spPr bwMode="auto">
              <a:xfrm>
                <a:off x="2192338"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3" name="Oval 274"/>
              <p:cNvSpPr>
                <a:spLocks noChangeArrowheads="1"/>
              </p:cNvSpPr>
              <p:nvPr/>
            </p:nvSpPr>
            <p:spPr bwMode="auto">
              <a:xfrm>
                <a:off x="2581275"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4" name="Oval 275"/>
              <p:cNvSpPr>
                <a:spLocks noChangeArrowheads="1"/>
              </p:cNvSpPr>
              <p:nvPr/>
            </p:nvSpPr>
            <p:spPr bwMode="auto">
              <a:xfrm>
                <a:off x="2970213"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5" name="Oval 276"/>
              <p:cNvSpPr>
                <a:spLocks noChangeArrowheads="1"/>
              </p:cNvSpPr>
              <p:nvPr/>
            </p:nvSpPr>
            <p:spPr bwMode="auto">
              <a:xfrm>
                <a:off x="3359150"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6" name="Oval 277"/>
              <p:cNvSpPr>
                <a:spLocks noChangeArrowheads="1"/>
              </p:cNvSpPr>
              <p:nvPr/>
            </p:nvSpPr>
            <p:spPr bwMode="auto">
              <a:xfrm>
                <a:off x="3748088" y="2732996"/>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7" name="Oval 278"/>
              <p:cNvSpPr>
                <a:spLocks noChangeArrowheads="1"/>
              </p:cNvSpPr>
              <p:nvPr/>
            </p:nvSpPr>
            <p:spPr bwMode="auto">
              <a:xfrm>
                <a:off x="4138613"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8" name="Oval 279"/>
              <p:cNvSpPr>
                <a:spLocks noChangeArrowheads="1"/>
              </p:cNvSpPr>
              <p:nvPr/>
            </p:nvSpPr>
            <p:spPr bwMode="auto">
              <a:xfrm>
                <a:off x="4527550"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9" name="Oval 280"/>
              <p:cNvSpPr>
                <a:spLocks noChangeArrowheads="1"/>
              </p:cNvSpPr>
              <p:nvPr/>
            </p:nvSpPr>
            <p:spPr bwMode="auto">
              <a:xfrm>
                <a:off x="4918075"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0" name="Oval 281"/>
              <p:cNvSpPr>
                <a:spLocks noChangeArrowheads="1"/>
              </p:cNvSpPr>
              <p:nvPr/>
            </p:nvSpPr>
            <p:spPr bwMode="auto">
              <a:xfrm>
                <a:off x="5307013"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1" name="Oval 282"/>
              <p:cNvSpPr>
                <a:spLocks noChangeArrowheads="1"/>
              </p:cNvSpPr>
              <p:nvPr/>
            </p:nvSpPr>
            <p:spPr bwMode="auto">
              <a:xfrm>
                <a:off x="5695950"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2" name="Oval 283"/>
              <p:cNvSpPr>
                <a:spLocks noChangeArrowheads="1"/>
              </p:cNvSpPr>
              <p:nvPr/>
            </p:nvSpPr>
            <p:spPr bwMode="auto">
              <a:xfrm>
                <a:off x="6084888"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3" name="Oval 284"/>
              <p:cNvSpPr>
                <a:spLocks noChangeArrowheads="1"/>
              </p:cNvSpPr>
              <p:nvPr/>
            </p:nvSpPr>
            <p:spPr bwMode="auto">
              <a:xfrm>
                <a:off x="6473825"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4" name="Oval 285"/>
              <p:cNvSpPr>
                <a:spLocks noChangeArrowheads="1"/>
              </p:cNvSpPr>
              <p:nvPr/>
            </p:nvSpPr>
            <p:spPr bwMode="auto">
              <a:xfrm>
                <a:off x="6862763" y="2732996"/>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5" name="Oval 286"/>
              <p:cNvSpPr>
                <a:spLocks noChangeArrowheads="1"/>
              </p:cNvSpPr>
              <p:nvPr/>
            </p:nvSpPr>
            <p:spPr bwMode="auto">
              <a:xfrm>
                <a:off x="7253288"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6" name="Oval 287"/>
              <p:cNvSpPr>
                <a:spLocks noChangeArrowheads="1"/>
              </p:cNvSpPr>
              <p:nvPr/>
            </p:nvSpPr>
            <p:spPr bwMode="auto">
              <a:xfrm>
                <a:off x="7642225"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7" name="Oval 288"/>
              <p:cNvSpPr>
                <a:spLocks noChangeArrowheads="1"/>
              </p:cNvSpPr>
              <p:nvPr/>
            </p:nvSpPr>
            <p:spPr bwMode="auto">
              <a:xfrm>
                <a:off x="8032750"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8" name="Oval 289"/>
              <p:cNvSpPr>
                <a:spLocks noChangeArrowheads="1"/>
              </p:cNvSpPr>
              <p:nvPr/>
            </p:nvSpPr>
            <p:spPr bwMode="auto">
              <a:xfrm>
                <a:off x="8421688" y="2732996"/>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9" name="Oval 290"/>
              <p:cNvSpPr>
                <a:spLocks noChangeArrowheads="1"/>
              </p:cNvSpPr>
              <p:nvPr/>
            </p:nvSpPr>
            <p:spPr bwMode="auto">
              <a:xfrm>
                <a:off x="8810625" y="2732996"/>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10" name="Group 309"/>
            <p:cNvGrpSpPr/>
            <p:nvPr userDrawn="1"/>
          </p:nvGrpSpPr>
          <p:grpSpPr>
            <a:xfrm>
              <a:off x="244475" y="3101657"/>
              <a:ext cx="8655050" cy="88900"/>
              <a:chOff x="244475" y="3118758"/>
              <a:chExt cx="8655050" cy="88900"/>
            </a:xfrm>
          </p:grpSpPr>
          <p:sp>
            <p:nvSpPr>
              <p:cNvPr id="170" name="Oval 297"/>
              <p:cNvSpPr>
                <a:spLocks noChangeArrowheads="1"/>
              </p:cNvSpPr>
              <p:nvPr/>
            </p:nvSpPr>
            <p:spPr bwMode="auto">
              <a:xfrm>
                <a:off x="244475"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1" name="Oval 298"/>
              <p:cNvSpPr>
                <a:spLocks noChangeArrowheads="1"/>
              </p:cNvSpPr>
              <p:nvPr/>
            </p:nvSpPr>
            <p:spPr bwMode="auto">
              <a:xfrm>
                <a:off x="633413"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2" name="Oval 299"/>
              <p:cNvSpPr>
                <a:spLocks noChangeArrowheads="1"/>
              </p:cNvSpPr>
              <p:nvPr/>
            </p:nvSpPr>
            <p:spPr bwMode="auto">
              <a:xfrm>
                <a:off x="1023938"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3" name="Oval 300"/>
              <p:cNvSpPr>
                <a:spLocks noChangeArrowheads="1"/>
              </p:cNvSpPr>
              <p:nvPr/>
            </p:nvSpPr>
            <p:spPr bwMode="auto">
              <a:xfrm>
                <a:off x="1412875"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4" name="Oval 301"/>
              <p:cNvSpPr>
                <a:spLocks noChangeArrowheads="1"/>
              </p:cNvSpPr>
              <p:nvPr/>
            </p:nvSpPr>
            <p:spPr bwMode="auto">
              <a:xfrm>
                <a:off x="1801813" y="3118758"/>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5" name="Oval 302"/>
              <p:cNvSpPr>
                <a:spLocks noChangeArrowheads="1"/>
              </p:cNvSpPr>
              <p:nvPr/>
            </p:nvSpPr>
            <p:spPr bwMode="auto">
              <a:xfrm>
                <a:off x="2192338"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6" name="Oval 303"/>
              <p:cNvSpPr>
                <a:spLocks noChangeArrowheads="1"/>
              </p:cNvSpPr>
              <p:nvPr/>
            </p:nvSpPr>
            <p:spPr bwMode="auto">
              <a:xfrm>
                <a:off x="2581275"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7" name="Oval 304"/>
              <p:cNvSpPr>
                <a:spLocks noChangeArrowheads="1"/>
              </p:cNvSpPr>
              <p:nvPr/>
            </p:nvSpPr>
            <p:spPr bwMode="auto">
              <a:xfrm>
                <a:off x="2970213"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8" name="Oval 305"/>
              <p:cNvSpPr>
                <a:spLocks noChangeArrowheads="1"/>
              </p:cNvSpPr>
              <p:nvPr/>
            </p:nvSpPr>
            <p:spPr bwMode="auto">
              <a:xfrm>
                <a:off x="3359150"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9" name="Oval 306"/>
              <p:cNvSpPr>
                <a:spLocks noChangeArrowheads="1"/>
              </p:cNvSpPr>
              <p:nvPr/>
            </p:nvSpPr>
            <p:spPr bwMode="auto">
              <a:xfrm>
                <a:off x="3748088" y="3118758"/>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0" name="Oval 307"/>
              <p:cNvSpPr>
                <a:spLocks noChangeArrowheads="1"/>
              </p:cNvSpPr>
              <p:nvPr/>
            </p:nvSpPr>
            <p:spPr bwMode="auto">
              <a:xfrm>
                <a:off x="4138613"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1" name="Oval 308"/>
              <p:cNvSpPr>
                <a:spLocks noChangeArrowheads="1"/>
              </p:cNvSpPr>
              <p:nvPr/>
            </p:nvSpPr>
            <p:spPr bwMode="auto">
              <a:xfrm>
                <a:off x="4527550"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2" name="Oval 309"/>
              <p:cNvSpPr>
                <a:spLocks noChangeArrowheads="1"/>
              </p:cNvSpPr>
              <p:nvPr/>
            </p:nvSpPr>
            <p:spPr bwMode="auto">
              <a:xfrm>
                <a:off x="4918075"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Oval 310"/>
              <p:cNvSpPr>
                <a:spLocks noChangeArrowheads="1"/>
              </p:cNvSpPr>
              <p:nvPr/>
            </p:nvSpPr>
            <p:spPr bwMode="auto">
              <a:xfrm>
                <a:off x="5307013"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4" name="Oval 311"/>
              <p:cNvSpPr>
                <a:spLocks noChangeArrowheads="1"/>
              </p:cNvSpPr>
              <p:nvPr/>
            </p:nvSpPr>
            <p:spPr bwMode="auto">
              <a:xfrm>
                <a:off x="5695950"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Oval 312"/>
              <p:cNvSpPr>
                <a:spLocks noChangeArrowheads="1"/>
              </p:cNvSpPr>
              <p:nvPr/>
            </p:nvSpPr>
            <p:spPr bwMode="auto">
              <a:xfrm>
                <a:off x="6084888"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Oval 313"/>
              <p:cNvSpPr>
                <a:spLocks noChangeArrowheads="1"/>
              </p:cNvSpPr>
              <p:nvPr/>
            </p:nvSpPr>
            <p:spPr bwMode="auto">
              <a:xfrm>
                <a:off x="6473825"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Oval 314"/>
              <p:cNvSpPr>
                <a:spLocks noChangeArrowheads="1"/>
              </p:cNvSpPr>
              <p:nvPr/>
            </p:nvSpPr>
            <p:spPr bwMode="auto">
              <a:xfrm>
                <a:off x="6862763" y="3118758"/>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Oval 315"/>
              <p:cNvSpPr>
                <a:spLocks noChangeArrowheads="1"/>
              </p:cNvSpPr>
              <p:nvPr/>
            </p:nvSpPr>
            <p:spPr bwMode="auto">
              <a:xfrm>
                <a:off x="7253288"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Oval 316"/>
              <p:cNvSpPr>
                <a:spLocks noChangeArrowheads="1"/>
              </p:cNvSpPr>
              <p:nvPr/>
            </p:nvSpPr>
            <p:spPr bwMode="auto">
              <a:xfrm>
                <a:off x="7642225"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0" name="Oval 317"/>
              <p:cNvSpPr>
                <a:spLocks noChangeArrowheads="1"/>
              </p:cNvSpPr>
              <p:nvPr/>
            </p:nvSpPr>
            <p:spPr bwMode="auto">
              <a:xfrm>
                <a:off x="8032750"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1" name="Oval 318"/>
              <p:cNvSpPr>
                <a:spLocks noChangeArrowheads="1"/>
              </p:cNvSpPr>
              <p:nvPr/>
            </p:nvSpPr>
            <p:spPr bwMode="auto">
              <a:xfrm>
                <a:off x="8421688" y="3118758"/>
                <a:ext cx="87313"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2" name="Oval 319"/>
              <p:cNvSpPr>
                <a:spLocks noChangeArrowheads="1"/>
              </p:cNvSpPr>
              <p:nvPr/>
            </p:nvSpPr>
            <p:spPr bwMode="auto">
              <a:xfrm>
                <a:off x="8810625" y="3118758"/>
                <a:ext cx="88900" cy="88900"/>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09" name="Group 308"/>
            <p:cNvGrpSpPr/>
            <p:nvPr userDrawn="1"/>
          </p:nvGrpSpPr>
          <p:grpSpPr>
            <a:xfrm>
              <a:off x="244475" y="3486564"/>
              <a:ext cx="8655050" cy="87312"/>
              <a:chOff x="244475" y="3507696"/>
              <a:chExt cx="8655050" cy="87312"/>
            </a:xfrm>
          </p:grpSpPr>
          <p:sp>
            <p:nvSpPr>
              <p:cNvPr id="193" name="Oval 326"/>
              <p:cNvSpPr>
                <a:spLocks noChangeArrowheads="1"/>
              </p:cNvSpPr>
              <p:nvPr/>
            </p:nvSpPr>
            <p:spPr bwMode="auto">
              <a:xfrm>
                <a:off x="244475"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4" name="Oval 327"/>
              <p:cNvSpPr>
                <a:spLocks noChangeArrowheads="1"/>
              </p:cNvSpPr>
              <p:nvPr/>
            </p:nvSpPr>
            <p:spPr bwMode="auto">
              <a:xfrm>
                <a:off x="633413"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5" name="Oval 328"/>
              <p:cNvSpPr>
                <a:spLocks noChangeArrowheads="1"/>
              </p:cNvSpPr>
              <p:nvPr/>
            </p:nvSpPr>
            <p:spPr bwMode="auto">
              <a:xfrm>
                <a:off x="1023938"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6" name="Oval 329"/>
              <p:cNvSpPr>
                <a:spLocks noChangeArrowheads="1"/>
              </p:cNvSpPr>
              <p:nvPr/>
            </p:nvSpPr>
            <p:spPr bwMode="auto">
              <a:xfrm>
                <a:off x="1412875"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Oval 330"/>
              <p:cNvSpPr>
                <a:spLocks noChangeArrowheads="1"/>
              </p:cNvSpPr>
              <p:nvPr/>
            </p:nvSpPr>
            <p:spPr bwMode="auto">
              <a:xfrm>
                <a:off x="1801813" y="3507696"/>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Oval 331"/>
              <p:cNvSpPr>
                <a:spLocks noChangeArrowheads="1"/>
              </p:cNvSpPr>
              <p:nvPr/>
            </p:nvSpPr>
            <p:spPr bwMode="auto">
              <a:xfrm>
                <a:off x="2192338"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Oval 332"/>
              <p:cNvSpPr>
                <a:spLocks noChangeArrowheads="1"/>
              </p:cNvSpPr>
              <p:nvPr/>
            </p:nvSpPr>
            <p:spPr bwMode="auto">
              <a:xfrm>
                <a:off x="2581275"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0" name="Oval 333"/>
              <p:cNvSpPr>
                <a:spLocks noChangeArrowheads="1"/>
              </p:cNvSpPr>
              <p:nvPr/>
            </p:nvSpPr>
            <p:spPr bwMode="auto">
              <a:xfrm>
                <a:off x="2970213"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1" name="Oval 334"/>
              <p:cNvSpPr>
                <a:spLocks noChangeArrowheads="1"/>
              </p:cNvSpPr>
              <p:nvPr/>
            </p:nvSpPr>
            <p:spPr bwMode="auto">
              <a:xfrm>
                <a:off x="3359150"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2" name="Oval 335"/>
              <p:cNvSpPr>
                <a:spLocks noChangeArrowheads="1"/>
              </p:cNvSpPr>
              <p:nvPr/>
            </p:nvSpPr>
            <p:spPr bwMode="auto">
              <a:xfrm>
                <a:off x="3748088" y="3507696"/>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Oval 336"/>
              <p:cNvSpPr>
                <a:spLocks noChangeArrowheads="1"/>
              </p:cNvSpPr>
              <p:nvPr/>
            </p:nvSpPr>
            <p:spPr bwMode="auto">
              <a:xfrm>
                <a:off x="4138613"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4" name="Oval 337"/>
              <p:cNvSpPr>
                <a:spLocks noChangeArrowheads="1"/>
              </p:cNvSpPr>
              <p:nvPr/>
            </p:nvSpPr>
            <p:spPr bwMode="auto">
              <a:xfrm>
                <a:off x="4527550"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5" name="Oval 338"/>
              <p:cNvSpPr>
                <a:spLocks noChangeArrowheads="1"/>
              </p:cNvSpPr>
              <p:nvPr/>
            </p:nvSpPr>
            <p:spPr bwMode="auto">
              <a:xfrm>
                <a:off x="4918075"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6" name="Oval 339"/>
              <p:cNvSpPr>
                <a:spLocks noChangeArrowheads="1"/>
              </p:cNvSpPr>
              <p:nvPr/>
            </p:nvSpPr>
            <p:spPr bwMode="auto">
              <a:xfrm>
                <a:off x="5307013"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Oval 340"/>
              <p:cNvSpPr>
                <a:spLocks noChangeArrowheads="1"/>
              </p:cNvSpPr>
              <p:nvPr/>
            </p:nvSpPr>
            <p:spPr bwMode="auto">
              <a:xfrm>
                <a:off x="5695950"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Oval 341"/>
              <p:cNvSpPr>
                <a:spLocks noChangeArrowheads="1"/>
              </p:cNvSpPr>
              <p:nvPr/>
            </p:nvSpPr>
            <p:spPr bwMode="auto">
              <a:xfrm>
                <a:off x="6084888"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Oval 342"/>
              <p:cNvSpPr>
                <a:spLocks noChangeArrowheads="1"/>
              </p:cNvSpPr>
              <p:nvPr/>
            </p:nvSpPr>
            <p:spPr bwMode="auto">
              <a:xfrm>
                <a:off x="6473825"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0" name="Oval 343"/>
              <p:cNvSpPr>
                <a:spLocks noChangeArrowheads="1"/>
              </p:cNvSpPr>
              <p:nvPr/>
            </p:nvSpPr>
            <p:spPr bwMode="auto">
              <a:xfrm>
                <a:off x="6862763" y="3507696"/>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1" name="Oval 344"/>
              <p:cNvSpPr>
                <a:spLocks noChangeArrowheads="1"/>
              </p:cNvSpPr>
              <p:nvPr/>
            </p:nvSpPr>
            <p:spPr bwMode="auto">
              <a:xfrm>
                <a:off x="7253288"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2" name="Oval 345"/>
              <p:cNvSpPr>
                <a:spLocks noChangeArrowheads="1"/>
              </p:cNvSpPr>
              <p:nvPr/>
            </p:nvSpPr>
            <p:spPr bwMode="auto">
              <a:xfrm>
                <a:off x="7642225"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3" name="Oval 346"/>
              <p:cNvSpPr>
                <a:spLocks noChangeArrowheads="1"/>
              </p:cNvSpPr>
              <p:nvPr/>
            </p:nvSpPr>
            <p:spPr bwMode="auto">
              <a:xfrm>
                <a:off x="8032750"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4" name="Oval 347"/>
              <p:cNvSpPr>
                <a:spLocks noChangeArrowheads="1"/>
              </p:cNvSpPr>
              <p:nvPr/>
            </p:nvSpPr>
            <p:spPr bwMode="auto">
              <a:xfrm>
                <a:off x="8421688" y="3507696"/>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5" name="Oval 348"/>
              <p:cNvSpPr>
                <a:spLocks noChangeArrowheads="1"/>
              </p:cNvSpPr>
              <p:nvPr/>
            </p:nvSpPr>
            <p:spPr bwMode="auto">
              <a:xfrm>
                <a:off x="8810625" y="3507696"/>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08" name="Group 307"/>
            <p:cNvGrpSpPr/>
            <p:nvPr userDrawn="1"/>
          </p:nvGrpSpPr>
          <p:grpSpPr>
            <a:xfrm>
              <a:off x="244475" y="3869883"/>
              <a:ext cx="8655050" cy="87312"/>
              <a:chOff x="244475" y="3893458"/>
              <a:chExt cx="8655050" cy="87312"/>
            </a:xfrm>
          </p:grpSpPr>
          <p:sp>
            <p:nvSpPr>
              <p:cNvPr id="216" name="Oval 355"/>
              <p:cNvSpPr>
                <a:spLocks noChangeArrowheads="1"/>
              </p:cNvSpPr>
              <p:nvPr/>
            </p:nvSpPr>
            <p:spPr bwMode="auto">
              <a:xfrm>
                <a:off x="244475"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7" name="Oval 356"/>
              <p:cNvSpPr>
                <a:spLocks noChangeArrowheads="1"/>
              </p:cNvSpPr>
              <p:nvPr/>
            </p:nvSpPr>
            <p:spPr bwMode="auto">
              <a:xfrm>
                <a:off x="633413"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8" name="Oval 357"/>
              <p:cNvSpPr>
                <a:spLocks noChangeArrowheads="1"/>
              </p:cNvSpPr>
              <p:nvPr/>
            </p:nvSpPr>
            <p:spPr bwMode="auto">
              <a:xfrm>
                <a:off x="1023938"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9" name="Oval 358"/>
              <p:cNvSpPr>
                <a:spLocks noChangeArrowheads="1"/>
              </p:cNvSpPr>
              <p:nvPr/>
            </p:nvSpPr>
            <p:spPr bwMode="auto">
              <a:xfrm>
                <a:off x="1412875"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0" name="Oval 359"/>
              <p:cNvSpPr>
                <a:spLocks noChangeArrowheads="1"/>
              </p:cNvSpPr>
              <p:nvPr/>
            </p:nvSpPr>
            <p:spPr bwMode="auto">
              <a:xfrm>
                <a:off x="1801813" y="3893458"/>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1" name="Oval 360"/>
              <p:cNvSpPr>
                <a:spLocks noChangeArrowheads="1"/>
              </p:cNvSpPr>
              <p:nvPr/>
            </p:nvSpPr>
            <p:spPr bwMode="auto">
              <a:xfrm>
                <a:off x="2192338"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2" name="Oval 361"/>
              <p:cNvSpPr>
                <a:spLocks noChangeArrowheads="1"/>
              </p:cNvSpPr>
              <p:nvPr/>
            </p:nvSpPr>
            <p:spPr bwMode="auto">
              <a:xfrm>
                <a:off x="2581275"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3" name="Oval 362"/>
              <p:cNvSpPr>
                <a:spLocks noChangeArrowheads="1"/>
              </p:cNvSpPr>
              <p:nvPr/>
            </p:nvSpPr>
            <p:spPr bwMode="auto">
              <a:xfrm>
                <a:off x="2970213"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4" name="Oval 363"/>
              <p:cNvSpPr>
                <a:spLocks noChangeArrowheads="1"/>
              </p:cNvSpPr>
              <p:nvPr/>
            </p:nvSpPr>
            <p:spPr bwMode="auto">
              <a:xfrm>
                <a:off x="3359150"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5" name="Oval 364"/>
              <p:cNvSpPr>
                <a:spLocks noChangeArrowheads="1"/>
              </p:cNvSpPr>
              <p:nvPr/>
            </p:nvSpPr>
            <p:spPr bwMode="auto">
              <a:xfrm>
                <a:off x="3748088" y="3893458"/>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6" name="Oval 365"/>
              <p:cNvSpPr>
                <a:spLocks noChangeArrowheads="1"/>
              </p:cNvSpPr>
              <p:nvPr/>
            </p:nvSpPr>
            <p:spPr bwMode="auto">
              <a:xfrm>
                <a:off x="4138613"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7" name="Oval 366"/>
              <p:cNvSpPr>
                <a:spLocks noChangeArrowheads="1"/>
              </p:cNvSpPr>
              <p:nvPr/>
            </p:nvSpPr>
            <p:spPr bwMode="auto">
              <a:xfrm>
                <a:off x="4527550"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8" name="Oval 367"/>
              <p:cNvSpPr>
                <a:spLocks noChangeArrowheads="1"/>
              </p:cNvSpPr>
              <p:nvPr/>
            </p:nvSpPr>
            <p:spPr bwMode="auto">
              <a:xfrm>
                <a:off x="4918075"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9" name="Oval 368"/>
              <p:cNvSpPr>
                <a:spLocks noChangeArrowheads="1"/>
              </p:cNvSpPr>
              <p:nvPr/>
            </p:nvSpPr>
            <p:spPr bwMode="auto">
              <a:xfrm>
                <a:off x="5307013"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0" name="Oval 369"/>
              <p:cNvSpPr>
                <a:spLocks noChangeArrowheads="1"/>
              </p:cNvSpPr>
              <p:nvPr/>
            </p:nvSpPr>
            <p:spPr bwMode="auto">
              <a:xfrm>
                <a:off x="5695950"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1" name="Oval 370"/>
              <p:cNvSpPr>
                <a:spLocks noChangeArrowheads="1"/>
              </p:cNvSpPr>
              <p:nvPr/>
            </p:nvSpPr>
            <p:spPr bwMode="auto">
              <a:xfrm>
                <a:off x="6084888"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2" name="Oval 371"/>
              <p:cNvSpPr>
                <a:spLocks noChangeArrowheads="1"/>
              </p:cNvSpPr>
              <p:nvPr/>
            </p:nvSpPr>
            <p:spPr bwMode="auto">
              <a:xfrm>
                <a:off x="6473825"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3" name="Oval 372"/>
              <p:cNvSpPr>
                <a:spLocks noChangeArrowheads="1"/>
              </p:cNvSpPr>
              <p:nvPr/>
            </p:nvSpPr>
            <p:spPr bwMode="auto">
              <a:xfrm>
                <a:off x="6862763" y="3893458"/>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4" name="Oval 373"/>
              <p:cNvSpPr>
                <a:spLocks noChangeArrowheads="1"/>
              </p:cNvSpPr>
              <p:nvPr/>
            </p:nvSpPr>
            <p:spPr bwMode="auto">
              <a:xfrm>
                <a:off x="7253288"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5" name="Oval 374"/>
              <p:cNvSpPr>
                <a:spLocks noChangeArrowheads="1"/>
              </p:cNvSpPr>
              <p:nvPr/>
            </p:nvSpPr>
            <p:spPr bwMode="auto">
              <a:xfrm>
                <a:off x="7642225"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6" name="Oval 375"/>
              <p:cNvSpPr>
                <a:spLocks noChangeArrowheads="1"/>
              </p:cNvSpPr>
              <p:nvPr/>
            </p:nvSpPr>
            <p:spPr bwMode="auto">
              <a:xfrm>
                <a:off x="8032750"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7" name="Oval 376"/>
              <p:cNvSpPr>
                <a:spLocks noChangeArrowheads="1"/>
              </p:cNvSpPr>
              <p:nvPr/>
            </p:nvSpPr>
            <p:spPr bwMode="auto">
              <a:xfrm>
                <a:off x="8421688" y="3893458"/>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8" name="Oval 377"/>
              <p:cNvSpPr>
                <a:spLocks noChangeArrowheads="1"/>
              </p:cNvSpPr>
              <p:nvPr/>
            </p:nvSpPr>
            <p:spPr bwMode="auto">
              <a:xfrm>
                <a:off x="8810625" y="3893458"/>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 name="Group 4"/>
            <p:cNvGrpSpPr/>
            <p:nvPr userDrawn="1"/>
          </p:nvGrpSpPr>
          <p:grpSpPr>
            <a:xfrm>
              <a:off x="244475" y="4253202"/>
              <a:ext cx="8655050" cy="87312"/>
              <a:chOff x="244475" y="4279221"/>
              <a:chExt cx="8655050" cy="87312"/>
            </a:xfrm>
          </p:grpSpPr>
          <p:sp>
            <p:nvSpPr>
              <p:cNvPr id="239" name="Oval 384"/>
              <p:cNvSpPr>
                <a:spLocks noChangeArrowheads="1"/>
              </p:cNvSpPr>
              <p:nvPr/>
            </p:nvSpPr>
            <p:spPr bwMode="auto">
              <a:xfrm>
                <a:off x="244475"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0" name="Oval 385"/>
              <p:cNvSpPr>
                <a:spLocks noChangeArrowheads="1"/>
              </p:cNvSpPr>
              <p:nvPr/>
            </p:nvSpPr>
            <p:spPr bwMode="auto">
              <a:xfrm>
                <a:off x="633413"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1" name="Oval 386"/>
              <p:cNvSpPr>
                <a:spLocks noChangeArrowheads="1"/>
              </p:cNvSpPr>
              <p:nvPr/>
            </p:nvSpPr>
            <p:spPr bwMode="auto">
              <a:xfrm>
                <a:off x="1023938"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2" name="Oval 387"/>
              <p:cNvSpPr>
                <a:spLocks noChangeArrowheads="1"/>
              </p:cNvSpPr>
              <p:nvPr/>
            </p:nvSpPr>
            <p:spPr bwMode="auto">
              <a:xfrm>
                <a:off x="1431925"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3" name="Oval 388"/>
              <p:cNvSpPr>
                <a:spLocks noChangeArrowheads="1"/>
              </p:cNvSpPr>
              <p:nvPr/>
            </p:nvSpPr>
            <p:spPr bwMode="auto">
              <a:xfrm>
                <a:off x="1801813" y="4279221"/>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4" name="Oval 389"/>
              <p:cNvSpPr>
                <a:spLocks noChangeArrowheads="1"/>
              </p:cNvSpPr>
              <p:nvPr/>
            </p:nvSpPr>
            <p:spPr bwMode="auto">
              <a:xfrm>
                <a:off x="2192338"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5" name="Oval 390"/>
              <p:cNvSpPr>
                <a:spLocks noChangeArrowheads="1"/>
              </p:cNvSpPr>
              <p:nvPr/>
            </p:nvSpPr>
            <p:spPr bwMode="auto">
              <a:xfrm>
                <a:off x="2581275"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6" name="Oval 391"/>
              <p:cNvSpPr>
                <a:spLocks noChangeArrowheads="1"/>
              </p:cNvSpPr>
              <p:nvPr/>
            </p:nvSpPr>
            <p:spPr bwMode="auto">
              <a:xfrm>
                <a:off x="2970213"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7" name="Oval 392"/>
              <p:cNvSpPr>
                <a:spLocks noChangeArrowheads="1"/>
              </p:cNvSpPr>
              <p:nvPr/>
            </p:nvSpPr>
            <p:spPr bwMode="auto">
              <a:xfrm>
                <a:off x="3359150"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8" name="Oval 393"/>
              <p:cNvSpPr>
                <a:spLocks noChangeArrowheads="1"/>
              </p:cNvSpPr>
              <p:nvPr/>
            </p:nvSpPr>
            <p:spPr bwMode="auto">
              <a:xfrm>
                <a:off x="3748088" y="4279221"/>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9" name="Oval 394"/>
              <p:cNvSpPr>
                <a:spLocks noChangeArrowheads="1"/>
              </p:cNvSpPr>
              <p:nvPr/>
            </p:nvSpPr>
            <p:spPr bwMode="auto">
              <a:xfrm>
                <a:off x="4157663"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0" name="Oval 395"/>
              <p:cNvSpPr>
                <a:spLocks noChangeArrowheads="1"/>
              </p:cNvSpPr>
              <p:nvPr/>
            </p:nvSpPr>
            <p:spPr bwMode="auto">
              <a:xfrm>
                <a:off x="4527550"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1" name="Oval 396"/>
              <p:cNvSpPr>
                <a:spLocks noChangeArrowheads="1"/>
              </p:cNvSpPr>
              <p:nvPr/>
            </p:nvSpPr>
            <p:spPr bwMode="auto">
              <a:xfrm>
                <a:off x="4918075"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2" name="Oval 397"/>
              <p:cNvSpPr>
                <a:spLocks noChangeArrowheads="1"/>
              </p:cNvSpPr>
              <p:nvPr/>
            </p:nvSpPr>
            <p:spPr bwMode="auto">
              <a:xfrm>
                <a:off x="5307013"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3" name="Oval 398"/>
              <p:cNvSpPr>
                <a:spLocks noChangeArrowheads="1"/>
              </p:cNvSpPr>
              <p:nvPr/>
            </p:nvSpPr>
            <p:spPr bwMode="auto">
              <a:xfrm>
                <a:off x="5695950"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4" name="Oval 399"/>
              <p:cNvSpPr>
                <a:spLocks noChangeArrowheads="1"/>
              </p:cNvSpPr>
              <p:nvPr/>
            </p:nvSpPr>
            <p:spPr bwMode="auto">
              <a:xfrm>
                <a:off x="6084888"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5" name="Oval 400"/>
              <p:cNvSpPr>
                <a:spLocks noChangeArrowheads="1"/>
              </p:cNvSpPr>
              <p:nvPr/>
            </p:nvSpPr>
            <p:spPr bwMode="auto">
              <a:xfrm>
                <a:off x="6473825"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6" name="Oval 401"/>
              <p:cNvSpPr>
                <a:spLocks noChangeArrowheads="1"/>
              </p:cNvSpPr>
              <p:nvPr/>
            </p:nvSpPr>
            <p:spPr bwMode="auto">
              <a:xfrm>
                <a:off x="6862763" y="4279221"/>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7" name="Oval 402"/>
              <p:cNvSpPr>
                <a:spLocks noChangeArrowheads="1"/>
              </p:cNvSpPr>
              <p:nvPr/>
            </p:nvSpPr>
            <p:spPr bwMode="auto">
              <a:xfrm>
                <a:off x="7253288"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8" name="Oval 403"/>
              <p:cNvSpPr>
                <a:spLocks noChangeArrowheads="1"/>
              </p:cNvSpPr>
              <p:nvPr/>
            </p:nvSpPr>
            <p:spPr bwMode="auto">
              <a:xfrm>
                <a:off x="7642225"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9" name="Oval 404"/>
              <p:cNvSpPr>
                <a:spLocks noChangeArrowheads="1"/>
              </p:cNvSpPr>
              <p:nvPr/>
            </p:nvSpPr>
            <p:spPr bwMode="auto">
              <a:xfrm>
                <a:off x="8032750"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0" name="Oval 405"/>
              <p:cNvSpPr>
                <a:spLocks noChangeArrowheads="1"/>
              </p:cNvSpPr>
              <p:nvPr/>
            </p:nvSpPr>
            <p:spPr bwMode="auto">
              <a:xfrm>
                <a:off x="8421688" y="42792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1" name="Oval 406"/>
              <p:cNvSpPr>
                <a:spLocks noChangeArrowheads="1"/>
              </p:cNvSpPr>
              <p:nvPr/>
            </p:nvSpPr>
            <p:spPr bwMode="auto">
              <a:xfrm>
                <a:off x="8810625" y="4279221"/>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 name="Group 3"/>
            <p:cNvGrpSpPr/>
            <p:nvPr userDrawn="1"/>
          </p:nvGrpSpPr>
          <p:grpSpPr>
            <a:xfrm>
              <a:off x="244475" y="4636521"/>
              <a:ext cx="8655050" cy="87312"/>
              <a:chOff x="244475" y="4636521"/>
              <a:chExt cx="8655050" cy="87312"/>
            </a:xfrm>
          </p:grpSpPr>
          <p:sp>
            <p:nvSpPr>
              <p:cNvPr id="262" name="Oval 384"/>
              <p:cNvSpPr>
                <a:spLocks noChangeArrowheads="1"/>
              </p:cNvSpPr>
              <p:nvPr userDrawn="1"/>
            </p:nvSpPr>
            <p:spPr bwMode="auto">
              <a:xfrm>
                <a:off x="244475"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3" name="Oval 385"/>
              <p:cNvSpPr>
                <a:spLocks noChangeArrowheads="1"/>
              </p:cNvSpPr>
              <p:nvPr userDrawn="1"/>
            </p:nvSpPr>
            <p:spPr bwMode="auto">
              <a:xfrm>
                <a:off x="633413"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4" name="Oval 386"/>
              <p:cNvSpPr>
                <a:spLocks noChangeArrowheads="1"/>
              </p:cNvSpPr>
              <p:nvPr userDrawn="1"/>
            </p:nvSpPr>
            <p:spPr bwMode="auto">
              <a:xfrm>
                <a:off x="1023938"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5" name="Oval 387"/>
              <p:cNvSpPr>
                <a:spLocks noChangeArrowheads="1"/>
              </p:cNvSpPr>
              <p:nvPr userDrawn="1"/>
            </p:nvSpPr>
            <p:spPr bwMode="auto">
              <a:xfrm>
                <a:off x="1431925"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6" name="Oval 388"/>
              <p:cNvSpPr>
                <a:spLocks noChangeArrowheads="1"/>
              </p:cNvSpPr>
              <p:nvPr userDrawn="1"/>
            </p:nvSpPr>
            <p:spPr bwMode="auto">
              <a:xfrm>
                <a:off x="1801813" y="4636521"/>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7" name="Oval 389"/>
              <p:cNvSpPr>
                <a:spLocks noChangeArrowheads="1"/>
              </p:cNvSpPr>
              <p:nvPr userDrawn="1"/>
            </p:nvSpPr>
            <p:spPr bwMode="auto">
              <a:xfrm>
                <a:off x="2192338"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8" name="Oval 390"/>
              <p:cNvSpPr>
                <a:spLocks noChangeArrowheads="1"/>
              </p:cNvSpPr>
              <p:nvPr userDrawn="1"/>
            </p:nvSpPr>
            <p:spPr bwMode="auto">
              <a:xfrm>
                <a:off x="2581275"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9" name="Oval 391"/>
              <p:cNvSpPr>
                <a:spLocks noChangeArrowheads="1"/>
              </p:cNvSpPr>
              <p:nvPr userDrawn="1"/>
            </p:nvSpPr>
            <p:spPr bwMode="auto">
              <a:xfrm>
                <a:off x="2970213"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0" name="Oval 392"/>
              <p:cNvSpPr>
                <a:spLocks noChangeArrowheads="1"/>
              </p:cNvSpPr>
              <p:nvPr userDrawn="1"/>
            </p:nvSpPr>
            <p:spPr bwMode="auto">
              <a:xfrm>
                <a:off x="3359150"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1" name="Oval 393"/>
              <p:cNvSpPr>
                <a:spLocks noChangeArrowheads="1"/>
              </p:cNvSpPr>
              <p:nvPr userDrawn="1"/>
            </p:nvSpPr>
            <p:spPr bwMode="auto">
              <a:xfrm>
                <a:off x="3748088" y="4636521"/>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2" name="Oval 394"/>
              <p:cNvSpPr>
                <a:spLocks noChangeArrowheads="1"/>
              </p:cNvSpPr>
              <p:nvPr userDrawn="1"/>
            </p:nvSpPr>
            <p:spPr bwMode="auto">
              <a:xfrm>
                <a:off x="4157663"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3" name="Oval 395"/>
              <p:cNvSpPr>
                <a:spLocks noChangeArrowheads="1"/>
              </p:cNvSpPr>
              <p:nvPr userDrawn="1"/>
            </p:nvSpPr>
            <p:spPr bwMode="auto">
              <a:xfrm>
                <a:off x="4527550"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4" name="Oval 396"/>
              <p:cNvSpPr>
                <a:spLocks noChangeArrowheads="1"/>
              </p:cNvSpPr>
              <p:nvPr userDrawn="1"/>
            </p:nvSpPr>
            <p:spPr bwMode="auto">
              <a:xfrm>
                <a:off x="4918075"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5" name="Oval 397"/>
              <p:cNvSpPr>
                <a:spLocks noChangeArrowheads="1"/>
              </p:cNvSpPr>
              <p:nvPr userDrawn="1"/>
            </p:nvSpPr>
            <p:spPr bwMode="auto">
              <a:xfrm>
                <a:off x="5307013"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6" name="Oval 398"/>
              <p:cNvSpPr>
                <a:spLocks noChangeArrowheads="1"/>
              </p:cNvSpPr>
              <p:nvPr userDrawn="1"/>
            </p:nvSpPr>
            <p:spPr bwMode="auto">
              <a:xfrm>
                <a:off x="5695950"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7" name="Oval 399"/>
              <p:cNvSpPr>
                <a:spLocks noChangeArrowheads="1"/>
              </p:cNvSpPr>
              <p:nvPr userDrawn="1"/>
            </p:nvSpPr>
            <p:spPr bwMode="auto">
              <a:xfrm>
                <a:off x="6084888"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8" name="Oval 400"/>
              <p:cNvSpPr>
                <a:spLocks noChangeArrowheads="1"/>
              </p:cNvSpPr>
              <p:nvPr userDrawn="1"/>
            </p:nvSpPr>
            <p:spPr bwMode="auto">
              <a:xfrm>
                <a:off x="6473825"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9" name="Oval 401"/>
              <p:cNvSpPr>
                <a:spLocks noChangeArrowheads="1"/>
              </p:cNvSpPr>
              <p:nvPr userDrawn="1"/>
            </p:nvSpPr>
            <p:spPr bwMode="auto">
              <a:xfrm>
                <a:off x="6862763" y="4636521"/>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0" name="Oval 402"/>
              <p:cNvSpPr>
                <a:spLocks noChangeArrowheads="1"/>
              </p:cNvSpPr>
              <p:nvPr userDrawn="1"/>
            </p:nvSpPr>
            <p:spPr bwMode="auto">
              <a:xfrm>
                <a:off x="7253288"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1" name="Oval 403"/>
              <p:cNvSpPr>
                <a:spLocks noChangeArrowheads="1"/>
              </p:cNvSpPr>
              <p:nvPr userDrawn="1"/>
            </p:nvSpPr>
            <p:spPr bwMode="auto">
              <a:xfrm>
                <a:off x="7642225"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2" name="Oval 404"/>
              <p:cNvSpPr>
                <a:spLocks noChangeArrowheads="1"/>
              </p:cNvSpPr>
              <p:nvPr userDrawn="1"/>
            </p:nvSpPr>
            <p:spPr bwMode="auto">
              <a:xfrm>
                <a:off x="8032750"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3" name="Oval 405"/>
              <p:cNvSpPr>
                <a:spLocks noChangeArrowheads="1"/>
              </p:cNvSpPr>
              <p:nvPr userDrawn="1"/>
            </p:nvSpPr>
            <p:spPr bwMode="auto">
              <a:xfrm>
                <a:off x="8421688" y="4636521"/>
                <a:ext cx="87313"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4" name="Oval 406"/>
              <p:cNvSpPr>
                <a:spLocks noChangeArrowheads="1"/>
              </p:cNvSpPr>
              <p:nvPr userDrawn="1"/>
            </p:nvSpPr>
            <p:spPr bwMode="auto">
              <a:xfrm>
                <a:off x="8810625" y="4636521"/>
                <a:ext cx="88900" cy="87312"/>
              </a:xfrm>
              <a:prstGeom prst="ellipse">
                <a:avLst/>
              </a:prstGeom>
              <a:solidFill>
                <a:srgbClr val="000000">
                  <a:alpha val="10000"/>
                </a:srgbClr>
              </a:solidFill>
              <a:ln>
                <a:noFill/>
              </a:ln>
            </p:spPr>
            <p:txBody>
              <a:bodyPr vert="horz" wrap="square" lIns="91440" tIns="45720" rIns="91440" bIns="45720" numCol="1" anchor="t" anchorCtr="0" compatLnSpc="1">
                <a:prstTxWarp prst="textNoShape">
                  <a:avLst/>
                </a:prstTxWarp>
              </a:bodyPr>
              <a:lstStyle/>
              <a:p>
                <a:endParaRPr lang="en-US"/>
              </a:p>
            </p:txBody>
          </p:sp>
        </p:grpSp>
      </p:grpSp>
      <p:sp>
        <p:nvSpPr>
          <p:cNvPr id="7" name="Text Placeholder 9"/>
          <p:cNvSpPr>
            <a:spLocks noGrp="1"/>
          </p:cNvSpPr>
          <p:nvPr userDrawn="1">
            <p:ph type="body" sz="quarter" idx="11" hasCustomPrompt="1"/>
          </p:nvPr>
        </p:nvSpPr>
        <p:spPr bwMode="gray">
          <a:xfrm>
            <a:off x="0" y="2233197"/>
            <a:ext cx="9144000" cy="677108"/>
          </a:xfrm>
          <a:solidFill>
            <a:schemeClr val="bg1"/>
          </a:solidFill>
        </p:spPr>
        <p:txBody>
          <a:bodyPr lIns="457200" tIns="137160" rIns="457200" bIns="137160" anchor="ctr" anchorCtr="1">
            <a:spAutoFit/>
          </a:bodyPr>
          <a:lstStyle>
            <a:lvl1pPr marL="0" indent="0" algn="ctr">
              <a:lnSpc>
                <a:spcPct val="110000"/>
              </a:lnSpc>
              <a:spcBef>
                <a:spcPts val="200"/>
              </a:spcBef>
              <a:spcAft>
                <a:spcPts val="200"/>
              </a:spcAft>
              <a:buFontTx/>
              <a:buNone/>
              <a:defRPr sz="2400" b="1">
                <a:solidFill>
                  <a:schemeClr val="accent1"/>
                </a:solidFill>
              </a:defRPr>
            </a:lvl1pPr>
            <a:lvl2pPr marL="342900" indent="-342900" algn="ctr">
              <a:lnSpc>
                <a:spcPct val="100000"/>
              </a:lnSpc>
              <a:spcBef>
                <a:spcPts val="0"/>
              </a:spcBef>
              <a:spcAft>
                <a:spcPts val="200"/>
              </a:spcAft>
              <a:buFont typeface="Arial" panose="020B0604020202020204" pitchFamily="34" charset="0"/>
              <a:buChar char="​"/>
              <a:defRPr sz="1800">
                <a:solidFill>
                  <a:schemeClr val="accent1"/>
                </a:solidFill>
              </a:defRPr>
            </a:lvl2pPr>
            <a:lvl3pPr marL="285750" indent="-285750" algn="ctr">
              <a:lnSpc>
                <a:spcPct val="85000"/>
              </a:lnSpc>
              <a:spcBef>
                <a:spcPts val="600"/>
              </a:spcBef>
              <a:spcAft>
                <a:spcPts val="200"/>
              </a:spcAft>
              <a:buFont typeface="Arial" panose="020B0604020202020204" pitchFamily="34" charset="0"/>
              <a:buChar char="​"/>
              <a:defRPr sz="1400" b="1">
                <a:solidFill>
                  <a:schemeClr val="accent1"/>
                </a:solidFill>
              </a:defRPr>
            </a:lvl3pPr>
            <a:lvl4pPr marL="342900" indent="-342900" algn="ctr">
              <a:lnSpc>
                <a:spcPct val="85000"/>
              </a:lnSpc>
              <a:spcBef>
                <a:spcPts val="200"/>
              </a:spcBef>
              <a:spcAft>
                <a:spcPts val="200"/>
              </a:spcAft>
              <a:buFont typeface="Arial" panose="020B0604020202020204" pitchFamily="34" charset="0"/>
              <a:buChar char="​"/>
              <a:defRPr sz="1400" b="0">
                <a:solidFill>
                  <a:schemeClr val="accent1"/>
                </a:solidFill>
              </a:defRPr>
            </a:lvl4pPr>
            <a:lvl5pPr marL="342900" indent="-342900" algn="ctr">
              <a:lnSpc>
                <a:spcPct val="85000"/>
              </a:lnSpc>
              <a:spcBef>
                <a:spcPts val="200"/>
              </a:spcBef>
              <a:spcAft>
                <a:spcPts val="200"/>
              </a:spcAft>
              <a:buFont typeface="Arial" panose="020B0604020202020204" pitchFamily="34" charset="0"/>
              <a:buChar char="​"/>
              <a:defRPr sz="1400" b="0">
                <a:solidFill>
                  <a:schemeClr val="accent1"/>
                </a:solidFill>
              </a:defRPr>
            </a:lvl5pPr>
          </a:lstStyle>
          <a:p>
            <a:pPr lvl="0"/>
            <a:r>
              <a:rPr lang="en-US"/>
              <a:t>Click to Edit Master Text Styles</a:t>
            </a:r>
          </a:p>
        </p:txBody>
      </p:sp>
    </p:spTree>
    <p:extLst>
      <p:ext uri="{BB962C8B-B14F-4D97-AF65-F5344CB8AC3E}">
        <p14:creationId xmlns:p14="http://schemas.microsoft.com/office/powerpoint/2010/main" val="2109888620"/>
      </p:ext>
    </p:extLst>
  </p:cSld>
  <p:clrMapOvr>
    <a:masterClrMapping/>
  </p:clrMapOvr>
  <p:transition spd="med">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Segue photo">
    <p:spTree>
      <p:nvGrpSpPr>
        <p:cNvPr id="1" name=""/>
        <p:cNvGrpSpPr/>
        <p:nvPr/>
      </p:nvGrpSpPr>
      <p:grpSpPr>
        <a:xfrm>
          <a:off x="0" y="0"/>
          <a:ext cx="0" cy="0"/>
          <a:chOff x="0" y="0"/>
          <a:chExt cx="0" cy="0"/>
        </a:xfrm>
      </p:grpSpPr>
      <p:sp>
        <p:nvSpPr>
          <p:cNvPr id="9" name="Picture Placeholder 10"/>
          <p:cNvSpPr>
            <a:spLocks noGrp="1"/>
          </p:cNvSpPr>
          <p:nvPr>
            <p:ph type="pic" sz="quarter" idx="12"/>
          </p:nvPr>
        </p:nvSpPr>
        <p:spPr>
          <a:xfrm>
            <a:off x="0" y="0"/>
            <a:ext cx="9144000" cy="5143500"/>
          </a:xfrm>
        </p:spPr>
        <p:txBody>
          <a:bodyPr/>
          <a:lstStyle>
            <a:lvl1pPr marL="0" indent="0" algn="ctr">
              <a:buNone/>
              <a:defRPr sz="1400"/>
            </a:lvl1pPr>
          </a:lstStyle>
          <a:p>
            <a:r>
              <a:rPr lang="en-US"/>
              <a:t>Drag picture to placeholder or click icon to add</a:t>
            </a:r>
          </a:p>
        </p:txBody>
      </p:sp>
      <p:sp>
        <p:nvSpPr>
          <p:cNvPr id="8" name="Text Placeholder 9"/>
          <p:cNvSpPr>
            <a:spLocks noGrp="1"/>
          </p:cNvSpPr>
          <p:nvPr>
            <p:ph type="body" sz="quarter" idx="10" hasCustomPrompt="1"/>
          </p:nvPr>
        </p:nvSpPr>
        <p:spPr bwMode="gray">
          <a:xfrm>
            <a:off x="0" y="2225502"/>
            <a:ext cx="9144000" cy="692497"/>
          </a:xfrm>
          <a:solidFill>
            <a:schemeClr val="accent1">
              <a:alpha val="90000"/>
            </a:schemeClr>
          </a:solidFill>
        </p:spPr>
        <p:txBody>
          <a:bodyPr wrap="square" lIns="182880" tIns="182880" rIns="182880" bIns="182880" anchor="ctr" anchorCtr="0">
            <a:spAutoFit/>
          </a:bodyPr>
          <a:lstStyle>
            <a:lvl1pPr marL="0" indent="0" algn="ctr">
              <a:lnSpc>
                <a:spcPct val="85000"/>
              </a:lnSpc>
              <a:spcBef>
                <a:spcPts val="200"/>
              </a:spcBef>
              <a:spcAft>
                <a:spcPts val="200"/>
              </a:spcAft>
              <a:buFont typeface="Arial" panose="020B0604020202020204" pitchFamily="34" charset="0"/>
              <a:buChar char="​"/>
              <a:tabLst/>
              <a:defRPr sz="2400" b="1">
                <a:solidFill>
                  <a:schemeClr val="bg1"/>
                </a:solidFill>
              </a:defRPr>
            </a:lvl1pPr>
            <a:lvl2pPr marL="0" indent="0" algn="ctr">
              <a:lnSpc>
                <a:spcPct val="85000"/>
              </a:lnSpc>
              <a:spcBef>
                <a:spcPts val="0"/>
              </a:spcBef>
              <a:spcAft>
                <a:spcPts val="200"/>
              </a:spcAft>
              <a:buFont typeface="Arial" panose="020B0604020202020204" pitchFamily="34" charset="0"/>
              <a:buChar char="​"/>
              <a:defRPr sz="1800" b="1">
                <a:solidFill>
                  <a:schemeClr val="bg1"/>
                </a:solidFill>
              </a:defRPr>
            </a:lvl2pPr>
            <a:lvl3pPr marL="0" indent="0" algn="ctr">
              <a:lnSpc>
                <a:spcPct val="85000"/>
              </a:lnSpc>
              <a:spcBef>
                <a:spcPts val="600"/>
              </a:spcBef>
              <a:spcAft>
                <a:spcPts val="200"/>
              </a:spcAft>
              <a:buFont typeface="Arial" panose="020B0604020202020204" pitchFamily="34" charset="0"/>
              <a:buChar char="​"/>
              <a:defRPr sz="1400" b="1">
                <a:solidFill>
                  <a:schemeClr val="bg1"/>
                </a:solidFill>
              </a:defRPr>
            </a:lvl3pPr>
            <a:lvl4pPr marL="0" indent="0" algn="ctr">
              <a:lnSpc>
                <a:spcPct val="85000"/>
              </a:lnSpc>
              <a:spcBef>
                <a:spcPts val="200"/>
              </a:spcBef>
              <a:spcAft>
                <a:spcPts val="200"/>
              </a:spcAft>
              <a:buFont typeface="Arial" panose="020B0604020202020204" pitchFamily="34" charset="0"/>
              <a:buChar char="​"/>
              <a:defRPr sz="1400" b="0">
                <a:solidFill>
                  <a:schemeClr val="bg1"/>
                </a:solidFill>
              </a:defRPr>
            </a:lvl4pPr>
            <a:lvl5pPr marL="0" indent="0" algn="ctr">
              <a:lnSpc>
                <a:spcPct val="85000"/>
              </a:lnSpc>
              <a:spcBef>
                <a:spcPts val="200"/>
              </a:spcBef>
              <a:spcAft>
                <a:spcPts val="200"/>
              </a:spcAft>
              <a:buFont typeface="Arial" panose="020B0604020202020204" pitchFamily="34" charset="0"/>
              <a:buChar char="​"/>
              <a:defRPr sz="1400" b="0">
                <a:solidFill>
                  <a:schemeClr val="bg1"/>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Click to Edit Master Text Styles</a:t>
            </a:r>
          </a:p>
        </p:txBody>
      </p:sp>
    </p:spTree>
    <p:extLst>
      <p:ext uri="{BB962C8B-B14F-4D97-AF65-F5344CB8AC3E}">
        <p14:creationId xmlns:p14="http://schemas.microsoft.com/office/powerpoint/2010/main" val="1510759022"/>
      </p:ext>
    </p:extLst>
  </p:cSld>
  <p:clrMapOvr>
    <a:masterClrMapping/>
  </p:clrMapOvr>
  <p:transition spd="med">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lternate Title Slide 2">
    <p:spTree>
      <p:nvGrpSpPr>
        <p:cNvPr id="1" name=""/>
        <p:cNvGrpSpPr/>
        <p:nvPr/>
      </p:nvGrpSpPr>
      <p:grpSpPr>
        <a:xfrm>
          <a:off x="0" y="0"/>
          <a:ext cx="0" cy="0"/>
          <a:chOff x="0" y="0"/>
          <a:chExt cx="0" cy="0"/>
        </a:xfrm>
      </p:grpSpPr>
      <p:sp>
        <p:nvSpPr>
          <p:cNvPr id="11" name="Picture Placeholder 10"/>
          <p:cNvSpPr>
            <a:spLocks noGrp="1"/>
          </p:cNvSpPr>
          <p:nvPr>
            <p:ph type="pic" sz="quarter" idx="12"/>
          </p:nvPr>
        </p:nvSpPr>
        <p:spPr>
          <a:xfrm>
            <a:off x="0" y="257961"/>
            <a:ext cx="9144000" cy="4398556"/>
          </a:xfrm>
        </p:spPr>
        <p:txBody>
          <a:bodyPr/>
          <a:lstStyle>
            <a:lvl1pPr marL="0" indent="0" algn="ctr">
              <a:buNone/>
              <a:defRPr sz="1400"/>
            </a:lvl1pPr>
          </a:lstStyle>
          <a:p>
            <a:r>
              <a:rPr lang="en-US"/>
              <a:t>Drag picture to placeholder or click icon to add</a:t>
            </a:r>
          </a:p>
        </p:txBody>
      </p:sp>
      <p:sp>
        <p:nvSpPr>
          <p:cNvPr id="3" name="Text Placeholder 2"/>
          <p:cNvSpPr>
            <a:spLocks noGrp="1"/>
          </p:cNvSpPr>
          <p:nvPr>
            <p:ph type="body" sz="quarter" idx="11"/>
          </p:nvPr>
        </p:nvSpPr>
        <p:spPr>
          <a:xfrm>
            <a:off x="0" y="3715529"/>
            <a:ext cx="4564063" cy="400110"/>
          </a:xfrm>
          <a:solidFill>
            <a:srgbClr val="000000">
              <a:alpha val="70000"/>
            </a:srgbClr>
          </a:solidFill>
          <a:ln w="9525">
            <a:noFill/>
            <a:miter lim="800000"/>
            <a:headEnd/>
            <a:tailEnd/>
          </a:ln>
          <a:effectLst/>
        </p:spPr>
        <p:txBody>
          <a:bodyPr wrap="square" lIns="548640" tIns="91440" bIns="91440" rtlCol="0" anchor="t" anchorCtr="0">
            <a:prstTxWarp prst="textNoShape">
              <a:avLst/>
            </a:prstTxWarp>
            <a:spAutoFit/>
          </a:bodyPr>
          <a:lstStyle>
            <a:lvl1pPr marL="0" indent="0">
              <a:buNone/>
              <a:defRPr lang="en-US" sz="1600" b="1" kern="0">
                <a:solidFill>
                  <a:schemeClr val="bg1"/>
                </a:solidFill>
              </a:defRPr>
            </a:lvl1pPr>
          </a:lstStyle>
          <a:p>
            <a:pPr marL="0" lvl="0">
              <a:lnSpc>
                <a:spcPct val="85000"/>
              </a:lnSpc>
            </a:pPr>
            <a:r>
              <a:rPr lang="en-US"/>
              <a:t>Click to edit Master text styles</a:t>
            </a:r>
          </a:p>
        </p:txBody>
      </p:sp>
      <p:sp>
        <p:nvSpPr>
          <p:cNvPr id="5" name="Footer Placeholder 1"/>
          <p:cNvSpPr txBox="1">
            <a:spLocks/>
          </p:cNvSpPr>
          <p:nvPr userDrawn="1"/>
        </p:nvSpPr>
        <p:spPr>
          <a:xfrm>
            <a:off x="457201" y="4857864"/>
            <a:ext cx="928914" cy="107722"/>
          </a:xfrm>
          <a:prstGeom prst="rect">
            <a:avLst/>
          </a:prstGeom>
        </p:spPr>
        <p:txBody>
          <a:bodyPr vert="horz" wrap="square" lIns="0" tIns="0" rIns="0" bIns="0" rtlCol="0" anchor="ctr">
            <a:spAutoFit/>
          </a:bodyPr>
          <a:lstStyle>
            <a:defPPr>
              <a:defRPr lang="en-US"/>
            </a:defPPr>
            <a:lvl1pPr marL="0" algn="l" defTabSz="914400" rtl="0" eaLnBrk="1" latinLnBrk="0" hangingPunct="1">
              <a:defRPr sz="700" kern="1200">
                <a:solidFill>
                  <a:schemeClr val="bg2">
                    <a:lumMod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solidFill>
                  <a:schemeClr val="bg1"/>
                </a:solidFill>
              </a:rPr>
              <a:t>© 2015 Teradata</a:t>
            </a:r>
          </a:p>
        </p:txBody>
      </p:sp>
      <p:sp>
        <p:nvSpPr>
          <p:cNvPr id="12" name="Date Placeholder 1"/>
          <p:cNvSpPr>
            <a:spLocks noGrp="1"/>
          </p:cNvSpPr>
          <p:nvPr>
            <p:ph type="dt" sz="half" idx="2"/>
          </p:nvPr>
        </p:nvSpPr>
        <p:spPr>
          <a:xfrm>
            <a:off x="452967" y="4916847"/>
            <a:ext cx="1683808" cy="107722"/>
          </a:xfrm>
          <a:prstGeom prst="rect">
            <a:avLst/>
          </a:prstGeom>
        </p:spPr>
        <p:txBody>
          <a:bodyPr vert="horz" wrap="square" lIns="0" tIns="0" rIns="0" bIns="0" rtlCol="0" anchor="ctr">
            <a:spAutoFit/>
          </a:bodyPr>
          <a:lstStyle>
            <a:lvl1pPr marL="0" marR="0" indent="0" algn="l" defTabSz="914400" rtl="0" eaLnBrk="1" fontAlgn="auto" latinLnBrk="0" hangingPunct="1">
              <a:lnSpc>
                <a:spcPct val="100000"/>
              </a:lnSpc>
              <a:spcBef>
                <a:spcPts val="0"/>
              </a:spcBef>
              <a:spcAft>
                <a:spcPts val="0"/>
              </a:spcAft>
              <a:buClrTx/>
              <a:buSzTx/>
              <a:buFontTx/>
              <a:buNone/>
              <a:tabLst/>
              <a:defRPr sz="700">
                <a:solidFill>
                  <a:schemeClr val="bg2">
                    <a:lumMod val="75000"/>
                  </a:schemeClr>
                </a:solidFill>
              </a:defRPr>
            </a:lvl1pPr>
          </a:lstStyle>
          <a:p>
            <a:r>
              <a:rPr lang="en-US"/>
              <a:t>© 2017 Teradata</a:t>
            </a:r>
          </a:p>
        </p:txBody>
      </p:sp>
      <p:sp>
        <p:nvSpPr>
          <p:cNvPr id="9" name="Text Placeholder 9"/>
          <p:cNvSpPr>
            <a:spLocks noGrp="1"/>
          </p:cNvSpPr>
          <p:nvPr>
            <p:ph type="body" sz="quarter" idx="10" hasCustomPrompt="1"/>
          </p:nvPr>
        </p:nvSpPr>
        <p:spPr bwMode="gray">
          <a:xfrm>
            <a:off x="0" y="2523556"/>
            <a:ext cx="5847397" cy="996427"/>
          </a:xfrm>
          <a:solidFill>
            <a:schemeClr val="accent1">
              <a:alpha val="90000"/>
            </a:schemeClr>
          </a:solidFill>
        </p:spPr>
        <p:txBody>
          <a:bodyPr wrap="square" lIns="548640" tIns="320040" rIns="182880" bIns="320040" anchor="b" anchorCtr="0">
            <a:spAutoFit/>
          </a:bodyPr>
          <a:lstStyle>
            <a:lvl1pPr marL="0" indent="0" algn="l">
              <a:lnSpc>
                <a:spcPct val="85000"/>
              </a:lnSpc>
              <a:spcBef>
                <a:spcPts val="200"/>
              </a:spcBef>
              <a:spcAft>
                <a:spcPts val="200"/>
              </a:spcAft>
              <a:buFont typeface="Arial" panose="020B0604020202020204" pitchFamily="34" charset="0"/>
              <a:buChar char="​"/>
              <a:tabLst>
                <a:tab pos="457200" algn="l"/>
              </a:tabLst>
              <a:defRPr sz="2600" b="1">
                <a:solidFill>
                  <a:schemeClr val="bg1"/>
                </a:solidFill>
              </a:defRPr>
            </a:lvl1pPr>
            <a:lvl2pPr marL="0" indent="0" algn="ctr">
              <a:lnSpc>
                <a:spcPct val="85000"/>
              </a:lnSpc>
              <a:spcBef>
                <a:spcPts val="0"/>
              </a:spcBef>
              <a:spcAft>
                <a:spcPts val="200"/>
              </a:spcAft>
              <a:buFont typeface="Arial" panose="020B0604020202020204" pitchFamily="34" charset="0"/>
              <a:buChar char="​"/>
              <a:defRPr sz="1800" b="1">
                <a:solidFill>
                  <a:schemeClr val="bg1"/>
                </a:solidFill>
              </a:defRPr>
            </a:lvl2pPr>
            <a:lvl3pPr marL="0" indent="0" algn="ctr">
              <a:lnSpc>
                <a:spcPct val="85000"/>
              </a:lnSpc>
              <a:spcBef>
                <a:spcPts val="600"/>
              </a:spcBef>
              <a:spcAft>
                <a:spcPts val="200"/>
              </a:spcAft>
              <a:buFont typeface="Arial" panose="020B0604020202020204" pitchFamily="34" charset="0"/>
              <a:buChar char="​"/>
              <a:defRPr sz="1400" b="1">
                <a:solidFill>
                  <a:schemeClr val="bg1"/>
                </a:solidFill>
              </a:defRPr>
            </a:lvl3pPr>
            <a:lvl4pPr marL="0" indent="0" algn="ctr">
              <a:lnSpc>
                <a:spcPct val="85000"/>
              </a:lnSpc>
              <a:spcBef>
                <a:spcPts val="200"/>
              </a:spcBef>
              <a:spcAft>
                <a:spcPts val="200"/>
              </a:spcAft>
              <a:buFont typeface="Arial" panose="020B0604020202020204" pitchFamily="34" charset="0"/>
              <a:buChar char="​"/>
              <a:defRPr sz="1400" b="0">
                <a:solidFill>
                  <a:schemeClr val="bg1"/>
                </a:solidFill>
              </a:defRPr>
            </a:lvl4pPr>
            <a:lvl5pPr marL="0" indent="0" algn="ctr">
              <a:lnSpc>
                <a:spcPct val="85000"/>
              </a:lnSpc>
              <a:spcBef>
                <a:spcPts val="200"/>
              </a:spcBef>
              <a:spcAft>
                <a:spcPts val="200"/>
              </a:spcAft>
              <a:buFont typeface="Arial" panose="020B0604020202020204" pitchFamily="34" charset="0"/>
              <a:buChar char="​"/>
              <a:defRPr sz="1400" b="0">
                <a:solidFill>
                  <a:schemeClr val="bg1"/>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Click to Edit Master Text Styles</a:t>
            </a:r>
          </a:p>
        </p:txBody>
      </p:sp>
    </p:spTree>
    <p:extLst>
      <p:ext uri="{BB962C8B-B14F-4D97-AF65-F5344CB8AC3E}">
        <p14:creationId xmlns:p14="http://schemas.microsoft.com/office/powerpoint/2010/main" val="2293384641"/>
      </p:ext>
    </p:extLst>
  </p:cSld>
  <p:clrMapOvr>
    <a:masterClrMapping/>
  </p:clrMapOvr>
  <p:transition spd="med">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9" name="TextBox 8"/>
          <p:cNvSpPr txBox="1"/>
          <p:nvPr userDrawn="1"/>
        </p:nvSpPr>
        <p:spPr>
          <a:xfrm>
            <a:off x="171052" y="4931654"/>
            <a:ext cx="115416" cy="107722"/>
          </a:xfrm>
          <a:prstGeom prst="rect">
            <a:avLst/>
          </a:prstGeom>
          <a:noFill/>
        </p:spPr>
        <p:txBody>
          <a:bodyPr wrap="none" lIns="0" tIns="0" rIns="0" bIns="0" rtlCol="0">
            <a:spAutoFit/>
          </a:bodyPr>
          <a:lstStyle/>
          <a:p>
            <a:pPr algn="r"/>
            <a:fld id="{0C8E8817-043E-4BA1-A90E-6FB9FA409362}" type="slidenum">
              <a:rPr lang="en-US" sz="700" smtClean="0">
                <a:solidFill>
                  <a:schemeClr val="bg2">
                    <a:lumMod val="75000"/>
                  </a:schemeClr>
                </a:solidFill>
              </a:rPr>
              <a:pPr algn="r"/>
              <a:t>‹#›</a:t>
            </a:fld>
            <a:endParaRPr lang="en-US" sz="700">
              <a:solidFill>
                <a:schemeClr val="bg2">
                  <a:lumMod val="75000"/>
                </a:schemeClr>
              </a:solidFill>
            </a:endParaRPr>
          </a:p>
        </p:txBody>
      </p:sp>
      <p:sp>
        <p:nvSpPr>
          <p:cNvPr id="10" name="TextBox 9"/>
          <p:cNvSpPr txBox="1"/>
          <p:nvPr userDrawn="1"/>
        </p:nvSpPr>
        <p:spPr>
          <a:xfrm>
            <a:off x="153247" y="4918131"/>
            <a:ext cx="133221" cy="130805"/>
          </a:xfrm>
          <a:prstGeom prst="rect">
            <a:avLst/>
          </a:prstGeom>
          <a:solidFill>
            <a:schemeClr val="bg1"/>
          </a:solidFill>
        </p:spPr>
        <p:txBody>
          <a:bodyPr wrap="none" lIns="0" tIns="0" rIns="0" bIns="0" rtlCol="0">
            <a:spAutoFit/>
          </a:bodyPr>
          <a:lstStyle/>
          <a:p>
            <a:pPr algn="r"/>
            <a:fld id="{0C8E8817-043E-4BA1-A90E-6FB9FA409362}" type="slidenum">
              <a:rPr lang="en-US" sz="850" smtClean="0">
                <a:solidFill>
                  <a:schemeClr val="bg2">
                    <a:lumMod val="50000"/>
                  </a:schemeClr>
                </a:solidFill>
              </a:rPr>
              <a:pPr algn="r"/>
              <a:t>‹#›</a:t>
            </a:fld>
            <a:endParaRPr lang="en-US" sz="850">
              <a:solidFill>
                <a:schemeClr val="bg2">
                  <a:lumMod val="50000"/>
                </a:schemeClr>
              </a:solidFill>
            </a:endParaRPr>
          </a:p>
        </p:txBody>
      </p:sp>
      <p:sp>
        <p:nvSpPr>
          <p:cNvPr id="3" name="Date Placeholder 2"/>
          <p:cNvSpPr>
            <a:spLocks noGrp="1"/>
          </p:cNvSpPr>
          <p:nvPr>
            <p:ph type="dt" sz="half" idx="10"/>
          </p:nvPr>
        </p:nvSpPr>
        <p:spPr/>
        <p:txBody>
          <a:bodyPr/>
          <a:lstStyle/>
          <a:p>
            <a:r>
              <a:rPr lang="en-US"/>
              <a:t>© 2017 Teradata</a:t>
            </a:r>
          </a:p>
        </p:txBody>
      </p:sp>
      <p:sp>
        <p:nvSpPr>
          <p:cNvPr id="4" name="Footer Placeholder 3"/>
          <p:cNvSpPr>
            <a:spLocks noGrp="1"/>
          </p:cNvSpPr>
          <p:nvPr>
            <p:ph type="ftr" sz="quarter" idx="11"/>
          </p:nvPr>
        </p:nvSpPr>
        <p:spPr/>
        <p:txBody>
          <a:bodyPr/>
          <a:lstStyle/>
          <a:p>
            <a:endParaRPr lang="en-US"/>
          </a:p>
        </p:txBody>
      </p:sp>
      <p:grpSp>
        <p:nvGrpSpPr>
          <p:cNvPr id="11" name="Group 4"/>
          <p:cNvGrpSpPr>
            <a:grpSpLocks noChangeAspect="1"/>
          </p:cNvGrpSpPr>
          <p:nvPr userDrawn="1"/>
        </p:nvGrpSpPr>
        <p:grpSpPr bwMode="gray">
          <a:xfrm>
            <a:off x="2742406" y="2158207"/>
            <a:ext cx="3659188" cy="827087"/>
            <a:chOff x="1728" y="1805"/>
            <a:chExt cx="2305" cy="521"/>
          </a:xfrm>
          <a:solidFill>
            <a:schemeClr val="accent1"/>
          </a:solidFill>
        </p:grpSpPr>
        <p:sp>
          <p:nvSpPr>
            <p:cNvPr id="12" name="Freeform 11"/>
            <p:cNvSpPr>
              <a:spLocks noEditPoints="1"/>
            </p:cNvSpPr>
            <p:nvPr userDrawn="1"/>
          </p:nvSpPr>
          <p:spPr bwMode="gray">
            <a:xfrm>
              <a:off x="1728" y="1805"/>
              <a:ext cx="2231" cy="521"/>
            </a:xfrm>
            <a:custGeom>
              <a:avLst/>
              <a:gdLst>
                <a:gd name="T0" fmla="*/ 660 w 3745"/>
                <a:gd name="T1" fmla="*/ 0 h 863"/>
                <a:gd name="T2" fmla="*/ 0 w 3745"/>
                <a:gd name="T3" fmla="*/ 73 h 863"/>
                <a:gd name="T4" fmla="*/ 292 w 3745"/>
                <a:gd name="T5" fmla="*/ 804 h 863"/>
                <a:gd name="T6" fmla="*/ 399 w 3745"/>
                <a:gd name="T7" fmla="*/ 863 h 863"/>
                <a:gd name="T8" fmla="*/ 637 w 3745"/>
                <a:gd name="T9" fmla="*/ 73 h 863"/>
                <a:gd name="T10" fmla="*/ 660 w 3745"/>
                <a:gd name="T11" fmla="*/ 0 h 863"/>
                <a:gd name="T12" fmla="*/ 2673 w 3745"/>
                <a:gd name="T13" fmla="*/ 181 h 863"/>
                <a:gd name="T14" fmla="*/ 2408 w 3745"/>
                <a:gd name="T15" fmla="*/ 768 h 863"/>
                <a:gd name="T16" fmla="*/ 2522 w 3745"/>
                <a:gd name="T17" fmla="*/ 729 h 863"/>
                <a:gd name="T18" fmla="*/ 2698 w 3745"/>
                <a:gd name="T19" fmla="*/ 596 h 863"/>
                <a:gd name="T20" fmla="*/ 2590 w 3745"/>
                <a:gd name="T21" fmla="*/ 533 h 863"/>
                <a:gd name="T22" fmla="*/ 2812 w 3745"/>
                <a:gd name="T23" fmla="*/ 729 h 863"/>
                <a:gd name="T24" fmla="*/ 2941 w 3745"/>
                <a:gd name="T25" fmla="*/ 768 h 863"/>
                <a:gd name="T26" fmla="*/ 2673 w 3745"/>
                <a:gd name="T27" fmla="*/ 181 h 863"/>
                <a:gd name="T28" fmla="*/ 3529 w 3745"/>
                <a:gd name="T29" fmla="*/ 203 h 863"/>
                <a:gd name="T30" fmla="*/ 3425 w 3745"/>
                <a:gd name="T31" fmla="*/ 203 h 863"/>
                <a:gd name="T32" fmla="*/ 3252 w 3745"/>
                <a:gd name="T33" fmla="*/ 768 h 863"/>
                <a:gd name="T34" fmla="*/ 3374 w 3745"/>
                <a:gd name="T35" fmla="*/ 596 h 863"/>
                <a:gd name="T36" fmla="*/ 3483 w 3745"/>
                <a:gd name="T37" fmla="*/ 533 h 863"/>
                <a:gd name="T38" fmla="*/ 3473 w 3745"/>
                <a:gd name="T39" fmla="*/ 310 h 863"/>
                <a:gd name="T40" fmla="*/ 3695 w 3745"/>
                <a:gd name="T41" fmla="*/ 768 h 863"/>
                <a:gd name="T42" fmla="*/ 3529 w 3745"/>
                <a:gd name="T43" fmla="*/ 203 h 863"/>
                <a:gd name="T44" fmla="*/ 1655 w 3745"/>
                <a:gd name="T45" fmla="*/ 181 h 863"/>
                <a:gd name="T46" fmla="*/ 1603 w 3745"/>
                <a:gd name="T47" fmla="*/ 203 h 863"/>
                <a:gd name="T48" fmla="*/ 1247 w 3745"/>
                <a:gd name="T49" fmla="*/ 515 h 863"/>
                <a:gd name="T50" fmla="*/ 1374 w 3745"/>
                <a:gd name="T51" fmla="*/ 336 h 863"/>
                <a:gd name="T52" fmla="*/ 969 w 3745"/>
                <a:gd name="T53" fmla="*/ 189 h 863"/>
                <a:gd name="T54" fmla="*/ 737 w 3745"/>
                <a:gd name="T55" fmla="*/ 704 h 863"/>
                <a:gd name="T56" fmla="*/ 625 w 3745"/>
                <a:gd name="T57" fmla="*/ 488 h 863"/>
                <a:gd name="T58" fmla="*/ 816 w 3745"/>
                <a:gd name="T59" fmla="*/ 424 h 863"/>
                <a:gd name="T60" fmla="*/ 625 w 3745"/>
                <a:gd name="T61" fmla="*/ 253 h 863"/>
                <a:gd name="T62" fmla="*/ 897 w 3745"/>
                <a:gd name="T63" fmla="*/ 189 h 863"/>
                <a:gd name="T64" fmla="*/ 520 w 3745"/>
                <a:gd name="T65" fmla="*/ 590 h 863"/>
                <a:gd name="T66" fmla="*/ 1074 w 3745"/>
                <a:gd name="T67" fmla="*/ 766 h 863"/>
                <a:gd name="T68" fmla="*/ 1149 w 3745"/>
                <a:gd name="T69" fmla="*/ 253 h 863"/>
                <a:gd name="T70" fmla="*/ 1271 w 3745"/>
                <a:gd name="T71" fmla="*/ 387 h 863"/>
                <a:gd name="T72" fmla="*/ 1110 w 3745"/>
                <a:gd name="T73" fmla="*/ 461 h 863"/>
                <a:gd name="T74" fmla="*/ 1338 w 3745"/>
                <a:gd name="T75" fmla="*/ 768 h 863"/>
                <a:gd name="T76" fmla="*/ 1505 w 3745"/>
                <a:gd name="T77" fmla="*/ 729 h 863"/>
                <a:gd name="T78" fmla="*/ 1680 w 3745"/>
                <a:gd name="T79" fmla="*/ 596 h 863"/>
                <a:gd name="T80" fmla="*/ 1573 w 3745"/>
                <a:gd name="T81" fmla="*/ 533 h 863"/>
                <a:gd name="T82" fmla="*/ 1795 w 3745"/>
                <a:gd name="T83" fmla="*/ 729 h 863"/>
                <a:gd name="T84" fmla="*/ 1923 w 3745"/>
                <a:gd name="T85" fmla="*/ 768 h 863"/>
                <a:gd name="T86" fmla="*/ 1655 w 3745"/>
                <a:gd name="T87" fmla="*/ 181 h 863"/>
                <a:gd name="T88" fmla="*/ 2304 w 3745"/>
                <a:gd name="T89" fmla="*/ 530 h 863"/>
                <a:gd name="T90" fmla="*/ 2068 w 3745"/>
                <a:gd name="T91" fmla="*/ 704 h 863"/>
                <a:gd name="T92" fmla="*/ 2159 w 3745"/>
                <a:gd name="T93" fmla="*/ 253 h 863"/>
                <a:gd name="T94" fmla="*/ 2304 w 3745"/>
                <a:gd name="T95" fmla="*/ 530 h 863"/>
                <a:gd name="T96" fmla="*/ 2409 w 3745"/>
                <a:gd name="T97" fmla="*/ 432 h 863"/>
                <a:gd name="T98" fmla="*/ 2159 w 3745"/>
                <a:gd name="T99" fmla="*/ 189 h 863"/>
                <a:gd name="T100" fmla="*/ 1963 w 3745"/>
                <a:gd name="T101" fmla="*/ 709 h 863"/>
                <a:gd name="T102" fmla="*/ 2159 w 3745"/>
                <a:gd name="T103" fmla="*/ 768 h 863"/>
                <a:gd name="T104" fmla="*/ 2409 w 3745"/>
                <a:gd name="T105" fmla="*/ 530 h 863"/>
                <a:gd name="T106" fmla="*/ 2409 w 3745"/>
                <a:gd name="T107" fmla="*/ 432 h 863"/>
                <a:gd name="T108" fmla="*/ 3332 w 3745"/>
                <a:gd name="T109" fmla="*/ 190 h 863"/>
                <a:gd name="T110" fmla="*/ 2831 w 3745"/>
                <a:gd name="T111" fmla="*/ 254 h 863"/>
                <a:gd name="T112" fmla="*/ 3028 w 3745"/>
                <a:gd name="T113" fmla="*/ 710 h 863"/>
                <a:gd name="T114" fmla="*/ 3135 w 3745"/>
                <a:gd name="T115" fmla="*/ 768 h 863"/>
                <a:gd name="T116" fmla="*/ 3313 w 3745"/>
                <a:gd name="T117" fmla="*/ 254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45" h="863">
                  <a:moveTo>
                    <a:pt x="660" y="0"/>
                  </a:moveTo>
                  <a:lnTo>
                    <a:pt x="660" y="0"/>
                  </a:lnTo>
                  <a:lnTo>
                    <a:pt x="22" y="0"/>
                  </a:lnTo>
                  <a:lnTo>
                    <a:pt x="0" y="73"/>
                  </a:lnTo>
                  <a:lnTo>
                    <a:pt x="292" y="73"/>
                  </a:lnTo>
                  <a:lnTo>
                    <a:pt x="292" y="804"/>
                  </a:lnTo>
                  <a:cubicBezTo>
                    <a:pt x="292" y="843"/>
                    <a:pt x="316" y="863"/>
                    <a:pt x="360" y="863"/>
                  </a:cubicBezTo>
                  <a:lnTo>
                    <a:pt x="399" y="863"/>
                  </a:lnTo>
                  <a:lnTo>
                    <a:pt x="399" y="73"/>
                  </a:lnTo>
                  <a:lnTo>
                    <a:pt x="637" y="73"/>
                  </a:lnTo>
                  <a:lnTo>
                    <a:pt x="660" y="0"/>
                  </a:lnTo>
                  <a:lnTo>
                    <a:pt x="660" y="0"/>
                  </a:lnTo>
                  <a:close/>
                  <a:moveTo>
                    <a:pt x="2673" y="181"/>
                  </a:moveTo>
                  <a:lnTo>
                    <a:pt x="2673" y="181"/>
                  </a:lnTo>
                  <a:cubicBezTo>
                    <a:pt x="2647" y="181"/>
                    <a:pt x="2626" y="190"/>
                    <a:pt x="2621" y="203"/>
                  </a:cubicBezTo>
                  <a:lnTo>
                    <a:pt x="2408" y="768"/>
                  </a:lnTo>
                  <a:lnTo>
                    <a:pt x="2448" y="768"/>
                  </a:lnTo>
                  <a:cubicBezTo>
                    <a:pt x="2491" y="768"/>
                    <a:pt x="2509" y="764"/>
                    <a:pt x="2522" y="729"/>
                  </a:cubicBezTo>
                  <a:lnTo>
                    <a:pt x="2570" y="596"/>
                  </a:lnTo>
                  <a:lnTo>
                    <a:pt x="2698" y="596"/>
                  </a:lnTo>
                  <a:lnTo>
                    <a:pt x="2679" y="533"/>
                  </a:lnTo>
                  <a:lnTo>
                    <a:pt x="2590" y="533"/>
                  </a:lnTo>
                  <a:lnTo>
                    <a:pt x="2669" y="310"/>
                  </a:lnTo>
                  <a:lnTo>
                    <a:pt x="2812" y="729"/>
                  </a:lnTo>
                  <a:cubicBezTo>
                    <a:pt x="2824" y="764"/>
                    <a:pt x="2845" y="768"/>
                    <a:pt x="2891" y="768"/>
                  </a:cubicBezTo>
                  <a:lnTo>
                    <a:pt x="2941" y="768"/>
                  </a:lnTo>
                  <a:lnTo>
                    <a:pt x="2725" y="203"/>
                  </a:lnTo>
                  <a:cubicBezTo>
                    <a:pt x="2720" y="190"/>
                    <a:pt x="2697" y="181"/>
                    <a:pt x="2673" y="181"/>
                  </a:cubicBezTo>
                  <a:close/>
                  <a:moveTo>
                    <a:pt x="3529" y="203"/>
                  </a:moveTo>
                  <a:lnTo>
                    <a:pt x="3529" y="203"/>
                  </a:lnTo>
                  <a:cubicBezTo>
                    <a:pt x="3524" y="190"/>
                    <a:pt x="3501" y="181"/>
                    <a:pt x="3477" y="181"/>
                  </a:cubicBezTo>
                  <a:cubicBezTo>
                    <a:pt x="3451" y="181"/>
                    <a:pt x="3430" y="190"/>
                    <a:pt x="3425" y="203"/>
                  </a:cubicBezTo>
                  <a:lnTo>
                    <a:pt x="3212" y="768"/>
                  </a:lnTo>
                  <a:lnTo>
                    <a:pt x="3252" y="768"/>
                  </a:lnTo>
                  <a:cubicBezTo>
                    <a:pt x="3294" y="768"/>
                    <a:pt x="3313" y="764"/>
                    <a:pt x="3326" y="729"/>
                  </a:cubicBezTo>
                  <a:lnTo>
                    <a:pt x="3374" y="596"/>
                  </a:lnTo>
                  <a:lnTo>
                    <a:pt x="3502" y="596"/>
                  </a:lnTo>
                  <a:lnTo>
                    <a:pt x="3483" y="533"/>
                  </a:lnTo>
                  <a:lnTo>
                    <a:pt x="3394" y="533"/>
                  </a:lnTo>
                  <a:lnTo>
                    <a:pt x="3473" y="310"/>
                  </a:lnTo>
                  <a:lnTo>
                    <a:pt x="3616" y="729"/>
                  </a:lnTo>
                  <a:cubicBezTo>
                    <a:pt x="3628" y="764"/>
                    <a:pt x="3649" y="768"/>
                    <a:pt x="3695" y="768"/>
                  </a:cubicBezTo>
                  <a:lnTo>
                    <a:pt x="3745" y="768"/>
                  </a:lnTo>
                  <a:lnTo>
                    <a:pt x="3529" y="203"/>
                  </a:lnTo>
                  <a:lnTo>
                    <a:pt x="3529" y="203"/>
                  </a:lnTo>
                  <a:close/>
                  <a:moveTo>
                    <a:pt x="1655" y="181"/>
                  </a:moveTo>
                  <a:lnTo>
                    <a:pt x="1655" y="181"/>
                  </a:lnTo>
                  <a:cubicBezTo>
                    <a:pt x="1630" y="181"/>
                    <a:pt x="1608" y="190"/>
                    <a:pt x="1603" y="203"/>
                  </a:cubicBezTo>
                  <a:lnTo>
                    <a:pt x="1399" y="746"/>
                  </a:lnTo>
                  <a:lnTo>
                    <a:pt x="1247" y="515"/>
                  </a:lnTo>
                  <a:cubicBezTo>
                    <a:pt x="1327" y="501"/>
                    <a:pt x="1374" y="459"/>
                    <a:pt x="1374" y="387"/>
                  </a:cubicBezTo>
                  <a:lnTo>
                    <a:pt x="1374" y="336"/>
                  </a:lnTo>
                  <a:cubicBezTo>
                    <a:pt x="1374" y="232"/>
                    <a:pt x="1277" y="189"/>
                    <a:pt x="1149" y="189"/>
                  </a:cubicBezTo>
                  <a:lnTo>
                    <a:pt x="969" y="189"/>
                  </a:lnTo>
                  <a:lnTo>
                    <a:pt x="969" y="704"/>
                  </a:lnTo>
                  <a:lnTo>
                    <a:pt x="737" y="704"/>
                  </a:lnTo>
                  <a:cubicBezTo>
                    <a:pt x="646" y="704"/>
                    <a:pt x="625" y="684"/>
                    <a:pt x="625" y="590"/>
                  </a:cubicBezTo>
                  <a:lnTo>
                    <a:pt x="625" y="488"/>
                  </a:lnTo>
                  <a:lnTo>
                    <a:pt x="797" y="488"/>
                  </a:lnTo>
                  <a:lnTo>
                    <a:pt x="816" y="424"/>
                  </a:lnTo>
                  <a:lnTo>
                    <a:pt x="625" y="424"/>
                  </a:lnTo>
                  <a:lnTo>
                    <a:pt x="625" y="253"/>
                  </a:lnTo>
                  <a:lnTo>
                    <a:pt x="878" y="253"/>
                  </a:lnTo>
                  <a:lnTo>
                    <a:pt x="897" y="189"/>
                  </a:lnTo>
                  <a:lnTo>
                    <a:pt x="520" y="189"/>
                  </a:lnTo>
                  <a:lnTo>
                    <a:pt x="520" y="590"/>
                  </a:lnTo>
                  <a:cubicBezTo>
                    <a:pt x="520" y="724"/>
                    <a:pt x="552" y="768"/>
                    <a:pt x="735" y="768"/>
                  </a:cubicBezTo>
                  <a:lnTo>
                    <a:pt x="1074" y="766"/>
                  </a:lnTo>
                  <a:lnTo>
                    <a:pt x="1074" y="253"/>
                  </a:lnTo>
                  <a:lnTo>
                    <a:pt x="1149" y="253"/>
                  </a:lnTo>
                  <a:cubicBezTo>
                    <a:pt x="1230" y="253"/>
                    <a:pt x="1271" y="282"/>
                    <a:pt x="1271" y="337"/>
                  </a:cubicBezTo>
                  <a:lnTo>
                    <a:pt x="1271" y="387"/>
                  </a:lnTo>
                  <a:cubicBezTo>
                    <a:pt x="1271" y="443"/>
                    <a:pt x="1220" y="461"/>
                    <a:pt x="1157" y="461"/>
                  </a:cubicBezTo>
                  <a:lnTo>
                    <a:pt x="1110" y="461"/>
                  </a:lnTo>
                  <a:lnTo>
                    <a:pt x="1269" y="733"/>
                  </a:lnTo>
                  <a:cubicBezTo>
                    <a:pt x="1287" y="765"/>
                    <a:pt x="1296" y="768"/>
                    <a:pt x="1338" y="768"/>
                  </a:cubicBezTo>
                  <a:lnTo>
                    <a:pt x="1430" y="768"/>
                  </a:lnTo>
                  <a:cubicBezTo>
                    <a:pt x="1473" y="768"/>
                    <a:pt x="1492" y="764"/>
                    <a:pt x="1505" y="729"/>
                  </a:cubicBezTo>
                  <a:lnTo>
                    <a:pt x="1552" y="596"/>
                  </a:lnTo>
                  <a:lnTo>
                    <a:pt x="1680" y="596"/>
                  </a:lnTo>
                  <a:lnTo>
                    <a:pt x="1661" y="533"/>
                  </a:lnTo>
                  <a:lnTo>
                    <a:pt x="1573" y="533"/>
                  </a:lnTo>
                  <a:lnTo>
                    <a:pt x="1652" y="310"/>
                  </a:lnTo>
                  <a:lnTo>
                    <a:pt x="1795" y="729"/>
                  </a:lnTo>
                  <a:cubicBezTo>
                    <a:pt x="1807" y="764"/>
                    <a:pt x="1827" y="768"/>
                    <a:pt x="1873" y="768"/>
                  </a:cubicBezTo>
                  <a:lnTo>
                    <a:pt x="1923" y="768"/>
                  </a:lnTo>
                  <a:lnTo>
                    <a:pt x="1707" y="203"/>
                  </a:lnTo>
                  <a:cubicBezTo>
                    <a:pt x="1702" y="190"/>
                    <a:pt x="1679" y="181"/>
                    <a:pt x="1655" y="181"/>
                  </a:cubicBezTo>
                  <a:close/>
                  <a:moveTo>
                    <a:pt x="2304" y="530"/>
                  </a:moveTo>
                  <a:lnTo>
                    <a:pt x="2304" y="530"/>
                  </a:lnTo>
                  <a:cubicBezTo>
                    <a:pt x="2304" y="647"/>
                    <a:pt x="2266" y="704"/>
                    <a:pt x="2162" y="704"/>
                  </a:cubicBezTo>
                  <a:lnTo>
                    <a:pt x="2068" y="704"/>
                  </a:lnTo>
                  <a:lnTo>
                    <a:pt x="2068" y="253"/>
                  </a:lnTo>
                  <a:lnTo>
                    <a:pt x="2159" y="253"/>
                  </a:lnTo>
                  <a:cubicBezTo>
                    <a:pt x="2266" y="253"/>
                    <a:pt x="2304" y="316"/>
                    <a:pt x="2304" y="433"/>
                  </a:cubicBezTo>
                  <a:lnTo>
                    <a:pt x="2304" y="530"/>
                  </a:lnTo>
                  <a:lnTo>
                    <a:pt x="2304" y="530"/>
                  </a:lnTo>
                  <a:close/>
                  <a:moveTo>
                    <a:pt x="2409" y="432"/>
                  </a:moveTo>
                  <a:lnTo>
                    <a:pt x="2409" y="432"/>
                  </a:lnTo>
                  <a:cubicBezTo>
                    <a:pt x="2409" y="270"/>
                    <a:pt x="2326" y="189"/>
                    <a:pt x="2159" y="189"/>
                  </a:cubicBezTo>
                  <a:lnTo>
                    <a:pt x="1963" y="189"/>
                  </a:lnTo>
                  <a:lnTo>
                    <a:pt x="1963" y="709"/>
                  </a:lnTo>
                  <a:cubicBezTo>
                    <a:pt x="1963" y="748"/>
                    <a:pt x="1984" y="768"/>
                    <a:pt x="2029" y="768"/>
                  </a:cubicBezTo>
                  <a:lnTo>
                    <a:pt x="2159" y="768"/>
                  </a:lnTo>
                  <a:lnTo>
                    <a:pt x="2180" y="767"/>
                  </a:lnTo>
                  <a:cubicBezTo>
                    <a:pt x="2337" y="761"/>
                    <a:pt x="2409" y="693"/>
                    <a:pt x="2409" y="530"/>
                  </a:cubicBezTo>
                  <a:lnTo>
                    <a:pt x="2409" y="432"/>
                  </a:lnTo>
                  <a:lnTo>
                    <a:pt x="2409" y="432"/>
                  </a:lnTo>
                  <a:close/>
                  <a:moveTo>
                    <a:pt x="3332" y="190"/>
                  </a:moveTo>
                  <a:lnTo>
                    <a:pt x="3332" y="190"/>
                  </a:lnTo>
                  <a:lnTo>
                    <a:pt x="2851" y="190"/>
                  </a:lnTo>
                  <a:lnTo>
                    <a:pt x="2831" y="254"/>
                  </a:lnTo>
                  <a:lnTo>
                    <a:pt x="3028" y="254"/>
                  </a:lnTo>
                  <a:lnTo>
                    <a:pt x="3028" y="710"/>
                  </a:lnTo>
                  <a:cubicBezTo>
                    <a:pt x="3028" y="749"/>
                    <a:pt x="3052" y="768"/>
                    <a:pt x="3096" y="768"/>
                  </a:cubicBezTo>
                  <a:lnTo>
                    <a:pt x="3135" y="768"/>
                  </a:lnTo>
                  <a:lnTo>
                    <a:pt x="3135" y="254"/>
                  </a:lnTo>
                  <a:lnTo>
                    <a:pt x="3313" y="254"/>
                  </a:lnTo>
                  <a:lnTo>
                    <a:pt x="3332" y="19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noEditPoints="1"/>
            </p:cNvSpPr>
            <p:nvPr userDrawn="1"/>
          </p:nvSpPr>
          <p:spPr bwMode="gray">
            <a:xfrm>
              <a:off x="3974" y="2210"/>
              <a:ext cx="59" cy="59"/>
            </a:xfrm>
            <a:custGeom>
              <a:avLst/>
              <a:gdLst>
                <a:gd name="T0" fmla="*/ 59 w 99"/>
                <a:gd name="T1" fmla="*/ 30 h 98"/>
                <a:gd name="T2" fmla="*/ 59 w 99"/>
                <a:gd name="T3" fmla="*/ 30 h 98"/>
                <a:gd name="T4" fmla="*/ 47 w 99"/>
                <a:gd name="T5" fmla="*/ 28 h 98"/>
                <a:gd name="T6" fmla="*/ 39 w 99"/>
                <a:gd name="T7" fmla="*/ 28 h 98"/>
                <a:gd name="T8" fmla="*/ 39 w 99"/>
                <a:gd name="T9" fmla="*/ 48 h 98"/>
                <a:gd name="T10" fmla="*/ 48 w 99"/>
                <a:gd name="T11" fmla="*/ 48 h 98"/>
                <a:gd name="T12" fmla="*/ 57 w 99"/>
                <a:gd name="T13" fmla="*/ 46 h 98"/>
                <a:gd name="T14" fmla="*/ 63 w 99"/>
                <a:gd name="T15" fmla="*/ 38 h 98"/>
                <a:gd name="T16" fmla="*/ 59 w 99"/>
                <a:gd name="T17" fmla="*/ 30 h 98"/>
                <a:gd name="T18" fmla="*/ 49 w 99"/>
                <a:gd name="T19" fmla="*/ 22 h 98"/>
                <a:gd name="T20" fmla="*/ 49 w 99"/>
                <a:gd name="T21" fmla="*/ 22 h 98"/>
                <a:gd name="T22" fmla="*/ 63 w 99"/>
                <a:gd name="T23" fmla="*/ 23 h 98"/>
                <a:gd name="T24" fmla="*/ 72 w 99"/>
                <a:gd name="T25" fmla="*/ 37 h 98"/>
                <a:gd name="T26" fmla="*/ 66 w 99"/>
                <a:gd name="T27" fmla="*/ 48 h 98"/>
                <a:gd name="T28" fmla="*/ 59 w 99"/>
                <a:gd name="T29" fmla="*/ 51 h 98"/>
                <a:gd name="T30" fmla="*/ 68 w 99"/>
                <a:gd name="T31" fmla="*/ 56 h 98"/>
                <a:gd name="T32" fmla="*/ 71 w 99"/>
                <a:gd name="T33" fmla="*/ 64 h 98"/>
                <a:gd name="T34" fmla="*/ 71 w 99"/>
                <a:gd name="T35" fmla="*/ 68 h 98"/>
                <a:gd name="T36" fmla="*/ 71 w 99"/>
                <a:gd name="T37" fmla="*/ 72 h 98"/>
                <a:gd name="T38" fmla="*/ 72 w 99"/>
                <a:gd name="T39" fmla="*/ 75 h 98"/>
                <a:gd name="T40" fmla="*/ 72 w 99"/>
                <a:gd name="T41" fmla="*/ 76 h 98"/>
                <a:gd name="T42" fmla="*/ 63 w 99"/>
                <a:gd name="T43" fmla="*/ 76 h 98"/>
                <a:gd name="T44" fmla="*/ 63 w 99"/>
                <a:gd name="T45" fmla="*/ 75 h 98"/>
                <a:gd name="T46" fmla="*/ 63 w 99"/>
                <a:gd name="T47" fmla="*/ 75 h 98"/>
                <a:gd name="T48" fmla="*/ 62 w 99"/>
                <a:gd name="T49" fmla="*/ 73 h 98"/>
                <a:gd name="T50" fmla="*/ 62 w 99"/>
                <a:gd name="T51" fmla="*/ 69 h 98"/>
                <a:gd name="T52" fmla="*/ 57 w 99"/>
                <a:gd name="T53" fmla="*/ 56 h 98"/>
                <a:gd name="T54" fmla="*/ 47 w 99"/>
                <a:gd name="T55" fmla="*/ 54 h 98"/>
                <a:gd name="T56" fmla="*/ 39 w 99"/>
                <a:gd name="T57" fmla="*/ 54 h 98"/>
                <a:gd name="T58" fmla="*/ 39 w 99"/>
                <a:gd name="T59" fmla="*/ 76 h 98"/>
                <a:gd name="T60" fmla="*/ 30 w 99"/>
                <a:gd name="T61" fmla="*/ 76 h 98"/>
                <a:gd name="T62" fmla="*/ 30 w 99"/>
                <a:gd name="T63" fmla="*/ 22 h 98"/>
                <a:gd name="T64" fmla="*/ 49 w 99"/>
                <a:gd name="T65" fmla="*/ 22 h 98"/>
                <a:gd name="T66" fmla="*/ 49 w 99"/>
                <a:gd name="T67" fmla="*/ 22 h 98"/>
                <a:gd name="T68" fmla="*/ 20 w 99"/>
                <a:gd name="T69" fmla="*/ 19 h 98"/>
                <a:gd name="T70" fmla="*/ 20 w 99"/>
                <a:gd name="T71" fmla="*/ 19 h 98"/>
                <a:gd name="T72" fmla="*/ 7 w 99"/>
                <a:gd name="T73" fmla="*/ 49 h 98"/>
                <a:gd name="T74" fmla="*/ 20 w 99"/>
                <a:gd name="T75" fmla="*/ 79 h 98"/>
                <a:gd name="T76" fmla="*/ 50 w 99"/>
                <a:gd name="T77" fmla="*/ 92 h 98"/>
                <a:gd name="T78" fmla="*/ 80 w 99"/>
                <a:gd name="T79" fmla="*/ 79 h 98"/>
                <a:gd name="T80" fmla="*/ 92 w 99"/>
                <a:gd name="T81" fmla="*/ 49 h 98"/>
                <a:gd name="T82" fmla="*/ 80 w 99"/>
                <a:gd name="T83" fmla="*/ 19 h 98"/>
                <a:gd name="T84" fmla="*/ 50 w 99"/>
                <a:gd name="T85" fmla="*/ 6 h 98"/>
                <a:gd name="T86" fmla="*/ 20 w 99"/>
                <a:gd name="T87" fmla="*/ 19 h 98"/>
                <a:gd name="T88" fmla="*/ 85 w 99"/>
                <a:gd name="T89" fmla="*/ 84 h 98"/>
                <a:gd name="T90" fmla="*/ 85 w 99"/>
                <a:gd name="T91" fmla="*/ 84 h 98"/>
                <a:gd name="T92" fmla="*/ 50 w 99"/>
                <a:gd name="T93" fmla="*/ 98 h 98"/>
                <a:gd name="T94" fmla="*/ 15 w 99"/>
                <a:gd name="T95" fmla="*/ 84 h 98"/>
                <a:gd name="T96" fmla="*/ 0 w 99"/>
                <a:gd name="T97" fmla="*/ 49 h 98"/>
                <a:gd name="T98" fmla="*/ 15 w 99"/>
                <a:gd name="T99" fmla="*/ 14 h 98"/>
                <a:gd name="T100" fmla="*/ 50 w 99"/>
                <a:gd name="T101" fmla="*/ 0 h 98"/>
                <a:gd name="T102" fmla="*/ 85 w 99"/>
                <a:gd name="T103" fmla="*/ 14 h 98"/>
                <a:gd name="T104" fmla="*/ 99 w 99"/>
                <a:gd name="T105" fmla="*/ 49 h 98"/>
                <a:gd name="T106" fmla="*/ 85 w 99"/>
                <a:gd name="T107" fmla="*/ 84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9" h="98">
                  <a:moveTo>
                    <a:pt x="59" y="30"/>
                  </a:moveTo>
                  <a:lnTo>
                    <a:pt x="59" y="30"/>
                  </a:lnTo>
                  <a:cubicBezTo>
                    <a:pt x="57" y="29"/>
                    <a:pt x="53" y="28"/>
                    <a:pt x="47" y="28"/>
                  </a:cubicBezTo>
                  <a:lnTo>
                    <a:pt x="39" y="28"/>
                  </a:lnTo>
                  <a:lnTo>
                    <a:pt x="39" y="48"/>
                  </a:lnTo>
                  <a:lnTo>
                    <a:pt x="48" y="48"/>
                  </a:lnTo>
                  <a:cubicBezTo>
                    <a:pt x="52" y="48"/>
                    <a:pt x="55" y="47"/>
                    <a:pt x="57" y="46"/>
                  </a:cubicBezTo>
                  <a:cubicBezTo>
                    <a:pt x="61" y="45"/>
                    <a:pt x="63" y="42"/>
                    <a:pt x="63" y="38"/>
                  </a:cubicBezTo>
                  <a:cubicBezTo>
                    <a:pt x="63" y="34"/>
                    <a:pt x="61" y="31"/>
                    <a:pt x="59" y="30"/>
                  </a:cubicBezTo>
                  <a:close/>
                  <a:moveTo>
                    <a:pt x="49" y="22"/>
                  </a:moveTo>
                  <a:lnTo>
                    <a:pt x="49" y="22"/>
                  </a:lnTo>
                  <a:cubicBezTo>
                    <a:pt x="55" y="22"/>
                    <a:pt x="60" y="22"/>
                    <a:pt x="63" y="23"/>
                  </a:cubicBezTo>
                  <a:cubicBezTo>
                    <a:pt x="69" y="26"/>
                    <a:pt x="72" y="30"/>
                    <a:pt x="72" y="37"/>
                  </a:cubicBezTo>
                  <a:cubicBezTo>
                    <a:pt x="72" y="42"/>
                    <a:pt x="70" y="46"/>
                    <a:pt x="66" y="48"/>
                  </a:cubicBezTo>
                  <a:cubicBezTo>
                    <a:pt x="65" y="49"/>
                    <a:pt x="62" y="50"/>
                    <a:pt x="59" y="51"/>
                  </a:cubicBezTo>
                  <a:cubicBezTo>
                    <a:pt x="63" y="51"/>
                    <a:pt x="66" y="53"/>
                    <a:pt x="68" y="56"/>
                  </a:cubicBezTo>
                  <a:cubicBezTo>
                    <a:pt x="70" y="59"/>
                    <a:pt x="71" y="62"/>
                    <a:pt x="71" y="64"/>
                  </a:cubicBezTo>
                  <a:lnTo>
                    <a:pt x="71" y="68"/>
                  </a:lnTo>
                  <a:cubicBezTo>
                    <a:pt x="71" y="69"/>
                    <a:pt x="71" y="71"/>
                    <a:pt x="71" y="72"/>
                  </a:cubicBezTo>
                  <a:cubicBezTo>
                    <a:pt x="71" y="74"/>
                    <a:pt x="71" y="75"/>
                    <a:pt x="72" y="75"/>
                  </a:cubicBezTo>
                  <a:lnTo>
                    <a:pt x="72" y="76"/>
                  </a:lnTo>
                  <a:lnTo>
                    <a:pt x="63" y="76"/>
                  </a:lnTo>
                  <a:cubicBezTo>
                    <a:pt x="63" y="76"/>
                    <a:pt x="63" y="75"/>
                    <a:pt x="63" y="75"/>
                  </a:cubicBezTo>
                  <a:cubicBezTo>
                    <a:pt x="63" y="75"/>
                    <a:pt x="63" y="75"/>
                    <a:pt x="63" y="75"/>
                  </a:cubicBezTo>
                  <a:lnTo>
                    <a:pt x="62" y="73"/>
                  </a:lnTo>
                  <a:lnTo>
                    <a:pt x="62" y="69"/>
                  </a:lnTo>
                  <a:cubicBezTo>
                    <a:pt x="62" y="62"/>
                    <a:pt x="61" y="58"/>
                    <a:pt x="57" y="56"/>
                  </a:cubicBezTo>
                  <a:cubicBezTo>
                    <a:pt x="55" y="55"/>
                    <a:pt x="52" y="54"/>
                    <a:pt x="47" y="54"/>
                  </a:cubicBezTo>
                  <a:lnTo>
                    <a:pt x="39" y="54"/>
                  </a:lnTo>
                  <a:lnTo>
                    <a:pt x="39" y="76"/>
                  </a:lnTo>
                  <a:lnTo>
                    <a:pt x="30" y="76"/>
                  </a:lnTo>
                  <a:lnTo>
                    <a:pt x="30" y="22"/>
                  </a:lnTo>
                  <a:lnTo>
                    <a:pt x="49" y="22"/>
                  </a:lnTo>
                  <a:lnTo>
                    <a:pt x="49" y="22"/>
                  </a:lnTo>
                  <a:close/>
                  <a:moveTo>
                    <a:pt x="20" y="19"/>
                  </a:moveTo>
                  <a:lnTo>
                    <a:pt x="20" y="19"/>
                  </a:lnTo>
                  <a:cubicBezTo>
                    <a:pt x="11" y="27"/>
                    <a:pt x="7" y="37"/>
                    <a:pt x="7" y="49"/>
                  </a:cubicBezTo>
                  <a:cubicBezTo>
                    <a:pt x="7" y="61"/>
                    <a:pt x="11" y="71"/>
                    <a:pt x="20" y="79"/>
                  </a:cubicBezTo>
                  <a:cubicBezTo>
                    <a:pt x="28" y="87"/>
                    <a:pt x="38" y="92"/>
                    <a:pt x="50" y="92"/>
                  </a:cubicBezTo>
                  <a:cubicBezTo>
                    <a:pt x="61" y="92"/>
                    <a:pt x="71" y="87"/>
                    <a:pt x="80" y="79"/>
                  </a:cubicBezTo>
                  <a:cubicBezTo>
                    <a:pt x="88" y="71"/>
                    <a:pt x="92" y="61"/>
                    <a:pt x="92" y="49"/>
                  </a:cubicBezTo>
                  <a:cubicBezTo>
                    <a:pt x="92" y="37"/>
                    <a:pt x="88" y="27"/>
                    <a:pt x="80" y="19"/>
                  </a:cubicBezTo>
                  <a:cubicBezTo>
                    <a:pt x="71" y="10"/>
                    <a:pt x="61" y="6"/>
                    <a:pt x="50" y="6"/>
                  </a:cubicBezTo>
                  <a:cubicBezTo>
                    <a:pt x="38" y="6"/>
                    <a:pt x="28" y="10"/>
                    <a:pt x="20" y="19"/>
                  </a:cubicBezTo>
                  <a:close/>
                  <a:moveTo>
                    <a:pt x="85" y="84"/>
                  </a:moveTo>
                  <a:lnTo>
                    <a:pt x="85" y="84"/>
                  </a:lnTo>
                  <a:cubicBezTo>
                    <a:pt x="75" y="94"/>
                    <a:pt x="63" y="98"/>
                    <a:pt x="50" y="98"/>
                  </a:cubicBezTo>
                  <a:cubicBezTo>
                    <a:pt x="36" y="98"/>
                    <a:pt x="24" y="94"/>
                    <a:pt x="15" y="84"/>
                  </a:cubicBezTo>
                  <a:cubicBezTo>
                    <a:pt x="5" y="74"/>
                    <a:pt x="0" y="63"/>
                    <a:pt x="0" y="49"/>
                  </a:cubicBezTo>
                  <a:cubicBezTo>
                    <a:pt x="0" y="35"/>
                    <a:pt x="5" y="24"/>
                    <a:pt x="15" y="14"/>
                  </a:cubicBezTo>
                  <a:cubicBezTo>
                    <a:pt x="24" y="4"/>
                    <a:pt x="36" y="0"/>
                    <a:pt x="50" y="0"/>
                  </a:cubicBezTo>
                  <a:cubicBezTo>
                    <a:pt x="63" y="0"/>
                    <a:pt x="75" y="4"/>
                    <a:pt x="85" y="14"/>
                  </a:cubicBezTo>
                  <a:cubicBezTo>
                    <a:pt x="94" y="24"/>
                    <a:pt x="99" y="35"/>
                    <a:pt x="99" y="49"/>
                  </a:cubicBezTo>
                  <a:cubicBezTo>
                    <a:pt x="99" y="63"/>
                    <a:pt x="94" y="74"/>
                    <a:pt x="85" y="8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595679342"/>
      </p:ext>
    </p:extLst>
  </p:cSld>
  <p:clrMapOvr>
    <a:masterClrMapping/>
  </p:clrMapOvr>
  <p:transition spd="med">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userDrawn="1">
  <p:cSld name="1_End Slide">
    <p:spTree>
      <p:nvGrpSpPr>
        <p:cNvPr id="1" name=""/>
        <p:cNvGrpSpPr/>
        <p:nvPr/>
      </p:nvGrpSpPr>
      <p:grpSpPr>
        <a:xfrm>
          <a:off x="0" y="0"/>
          <a:ext cx="0" cy="0"/>
          <a:chOff x="0" y="0"/>
          <a:chExt cx="0" cy="0"/>
        </a:xfrm>
      </p:grpSpPr>
      <p:sp>
        <p:nvSpPr>
          <p:cNvPr id="5" name="Footer Placeholder 4"/>
          <p:cNvSpPr>
            <a:spLocks noGrp="1"/>
          </p:cNvSpPr>
          <p:nvPr>
            <p:ph type="ftr" sz="quarter" idx="10"/>
          </p:nvPr>
        </p:nvSpPr>
        <p:spPr bwMode="gray">
          <a:xfrm>
            <a:off x="457201" y="4855464"/>
            <a:ext cx="928914" cy="107722"/>
          </a:xfrm>
          <a:prstGeom prst="rect">
            <a:avLst/>
          </a:prstGeom>
        </p:spPr>
        <p:txBody>
          <a:bodyPr/>
          <a:lstStyle/>
          <a:p>
            <a:r>
              <a:rPr lang="en-US">
                <a:solidFill>
                  <a:srgbClr val="3C3C3B"/>
                </a:solidFill>
              </a:rPr>
              <a:t>© 2015 Teradata</a:t>
            </a:r>
          </a:p>
        </p:txBody>
      </p:sp>
      <p:sp>
        <p:nvSpPr>
          <p:cNvPr id="9" name="TextBox 8"/>
          <p:cNvSpPr txBox="1"/>
          <p:nvPr userDrawn="1"/>
        </p:nvSpPr>
        <p:spPr>
          <a:xfrm>
            <a:off x="171052" y="4837176"/>
            <a:ext cx="115416" cy="107722"/>
          </a:xfrm>
          <a:prstGeom prst="rect">
            <a:avLst/>
          </a:prstGeom>
          <a:noFill/>
        </p:spPr>
        <p:txBody>
          <a:bodyPr wrap="none" lIns="0" tIns="0" rIns="0" bIns="0" rtlCol="0">
            <a:spAutoFit/>
          </a:bodyPr>
          <a:lstStyle/>
          <a:p>
            <a:pPr algn="r"/>
            <a:fld id="{0C8E8817-043E-4BA1-A90E-6FB9FA409362}" type="slidenum">
              <a:rPr lang="en-US" sz="700" smtClean="0">
                <a:solidFill>
                  <a:srgbClr val="D8D8D8">
                    <a:lumMod val="75000"/>
                  </a:srgbClr>
                </a:solidFill>
              </a:rPr>
              <a:pPr algn="r"/>
              <a:t>‹#›</a:t>
            </a:fld>
            <a:endParaRPr lang="en-US" sz="700">
              <a:solidFill>
                <a:srgbClr val="D8D8D8">
                  <a:lumMod val="75000"/>
                </a:srgbClr>
              </a:solidFill>
            </a:endParaRPr>
          </a:p>
        </p:txBody>
      </p:sp>
      <p:sp>
        <p:nvSpPr>
          <p:cNvPr id="8" name="Text Placeholder 15"/>
          <p:cNvSpPr>
            <a:spLocks noGrp="1"/>
          </p:cNvSpPr>
          <p:nvPr>
            <p:ph type="body" sz="quarter" idx="15" hasCustomPrompt="1"/>
          </p:nvPr>
        </p:nvSpPr>
        <p:spPr bwMode="gray">
          <a:xfrm>
            <a:off x="3297994" y="4855464"/>
            <a:ext cx="2548012" cy="106186"/>
          </a:xfrm>
        </p:spPr>
        <p:txBody>
          <a:bodyPr wrap="square">
            <a:noAutofit/>
          </a:bodyPr>
          <a:lstStyle>
            <a:lvl1pPr marL="0" indent="0" algn="ctr" defTabSz="914400" rtl="0" eaLnBrk="1" latinLnBrk="0" hangingPunct="1">
              <a:lnSpc>
                <a:spcPct val="85000"/>
              </a:lnSpc>
              <a:spcBef>
                <a:spcPts val="0"/>
              </a:spcBef>
              <a:spcAft>
                <a:spcPts val="0"/>
              </a:spcAft>
              <a:buFontTx/>
              <a:buNone/>
              <a:defRPr lang="en-US" sz="700" b="1" kern="1200" dirty="0">
                <a:solidFill>
                  <a:schemeClr val="tx2">
                    <a:lumMod val="60000"/>
                    <a:lumOff val="40000"/>
                  </a:schemeClr>
                </a:solidFill>
                <a:latin typeface="+mn-lt"/>
                <a:ea typeface="+mn-ea"/>
                <a:cs typeface="+mn-cs"/>
              </a:defRPr>
            </a:lvl1pPr>
            <a:lvl2pPr>
              <a:buFontTx/>
              <a:buNone/>
              <a:defRPr sz="1600">
                <a:solidFill>
                  <a:schemeClr val="accent2"/>
                </a:solidFill>
              </a:defRPr>
            </a:lvl2pPr>
            <a:lvl3pPr>
              <a:buFontTx/>
              <a:buNone/>
              <a:defRPr sz="1600">
                <a:solidFill>
                  <a:schemeClr val="accent2"/>
                </a:solidFill>
              </a:defRPr>
            </a:lvl3pPr>
            <a:lvl4pPr>
              <a:buFontTx/>
              <a:buNone/>
              <a:defRPr sz="1600">
                <a:solidFill>
                  <a:schemeClr val="accent2"/>
                </a:solidFill>
              </a:defRPr>
            </a:lvl4pPr>
            <a:lvl5pPr marL="0" indent="0">
              <a:buFontTx/>
              <a:buNone/>
              <a:defRPr sz="1600">
                <a:solidFill>
                  <a:schemeClr val="accent2"/>
                </a:solidFill>
              </a:defRPr>
            </a:lvl5pPr>
          </a:lstStyle>
          <a:p>
            <a:pPr lvl="0"/>
            <a:r>
              <a:rPr lang="en-US"/>
              <a:t>#Insert Hashtag</a:t>
            </a:r>
          </a:p>
        </p:txBody>
      </p:sp>
      <p:sp>
        <p:nvSpPr>
          <p:cNvPr id="10" name="TextBox 9"/>
          <p:cNvSpPr txBox="1"/>
          <p:nvPr userDrawn="1"/>
        </p:nvSpPr>
        <p:spPr>
          <a:xfrm>
            <a:off x="153254" y="4837176"/>
            <a:ext cx="133221" cy="130805"/>
          </a:xfrm>
          <a:prstGeom prst="rect">
            <a:avLst/>
          </a:prstGeom>
          <a:solidFill>
            <a:schemeClr val="bg1"/>
          </a:solidFill>
        </p:spPr>
        <p:txBody>
          <a:bodyPr wrap="none" lIns="0" tIns="0" rIns="0" bIns="0" rtlCol="0">
            <a:spAutoFit/>
          </a:bodyPr>
          <a:lstStyle/>
          <a:p>
            <a:pPr algn="r"/>
            <a:fld id="{0C8E8817-043E-4BA1-A90E-6FB9FA409362}" type="slidenum">
              <a:rPr lang="en-US" sz="850" smtClean="0">
                <a:solidFill>
                  <a:srgbClr val="D8D8D8">
                    <a:lumMod val="50000"/>
                  </a:srgbClr>
                </a:solidFill>
              </a:rPr>
              <a:pPr algn="r"/>
              <a:t>‹#›</a:t>
            </a:fld>
            <a:endParaRPr lang="en-US" sz="850">
              <a:solidFill>
                <a:srgbClr val="D8D8D8">
                  <a:lumMod val="50000"/>
                </a:srgbClr>
              </a:solidFill>
            </a:endParaRPr>
          </a:p>
        </p:txBody>
      </p:sp>
      <p:pic>
        <p:nvPicPr>
          <p:cNvPr id="14" name="Picture 13" descr="14TDPRD223_Think_Big_Logo_F2.png"/>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941528" y="895350"/>
            <a:ext cx="3459272" cy="3403658"/>
          </a:xfrm>
          <a:prstGeom prst="rect">
            <a:avLst/>
          </a:prstGeom>
        </p:spPr>
      </p:pic>
    </p:spTree>
    <p:extLst>
      <p:ext uri="{BB962C8B-B14F-4D97-AF65-F5344CB8AC3E}">
        <p14:creationId xmlns:p14="http://schemas.microsoft.com/office/powerpoint/2010/main" val="2285153644"/>
      </p:ext>
    </p:extLst>
  </p:cSld>
  <p:clrMapOvr>
    <a:masterClrMapping/>
  </p:clrMapOvr>
  <p:transition spd="med">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Table Contents">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4800600" y="1158875"/>
            <a:ext cx="3886200" cy="3397250"/>
          </a:xfrm>
        </p:spPr>
        <p:txBody>
          <a:bodyPr>
            <a:no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itle 16"/>
          <p:cNvSpPr>
            <a:spLocks noGrp="1"/>
          </p:cNvSpPr>
          <p:nvPr>
            <p:ph type="title" hasCustomPrompt="1"/>
          </p:nvPr>
        </p:nvSpPr>
        <p:spPr bwMode="gray">
          <a:xfrm>
            <a:off x="4800600" y="198882"/>
            <a:ext cx="3886200" cy="669481"/>
          </a:xfrm>
          <a:prstGeom prst="rect">
            <a:avLst/>
          </a:prstGeom>
        </p:spPr>
        <p:txBody>
          <a:bodyPr/>
          <a:lstStyle>
            <a:lvl1pPr>
              <a:defRPr/>
            </a:lvl1pPr>
          </a:lstStyle>
          <a:p>
            <a:r>
              <a:rPr lang="en-US"/>
              <a:t>Click to Edit Master </a:t>
            </a:r>
            <a:br>
              <a:rPr lang="en-US"/>
            </a:br>
            <a:r>
              <a:rPr lang="en-US"/>
              <a:t>Title Style</a:t>
            </a:r>
          </a:p>
        </p:txBody>
      </p:sp>
      <p:sp>
        <p:nvSpPr>
          <p:cNvPr id="6" name="Rectangle 5"/>
          <p:cNvSpPr/>
          <p:nvPr userDrawn="1"/>
        </p:nvSpPr>
        <p:spPr>
          <a:xfrm>
            <a:off x="99060" y="4892040"/>
            <a:ext cx="236220" cy="177165"/>
          </a:xfrm>
          <a:prstGeom prst="rect">
            <a:avLst/>
          </a:prstGeom>
          <a:solidFill>
            <a:schemeClr val="bg1"/>
          </a:solidFill>
          <a:ln w="9525">
            <a:noFill/>
            <a:miter lim="800000"/>
            <a:headEnd/>
            <a:tailEnd/>
          </a:ln>
          <a:effectLst/>
        </p:spPr>
        <p:txBody>
          <a:bodyPr wrap="square" tIns="91440" bIns="91440" rtlCol="0" anchor="t">
            <a:prstTxWarp prst="textNoShape">
              <a:avLst/>
            </a:prstTxWarp>
            <a:noAutofit/>
          </a:bodyPr>
          <a:lstStyle/>
          <a:p>
            <a:pPr algn="ctr"/>
            <a:endParaRPr lang="en-US" kern="0" err="1">
              <a:solidFill>
                <a:prstClr val="white"/>
              </a:solidFill>
            </a:endParaRPr>
          </a:p>
        </p:txBody>
      </p:sp>
      <p:sp>
        <p:nvSpPr>
          <p:cNvPr id="5" name="Picture Placeholder 4"/>
          <p:cNvSpPr>
            <a:spLocks noGrp="1"/>
          </p:cNvSpPr>
          <p:nvPr>
            <p:ph type="pic" sz="quarter" idx="13"/>
          </p:nvPr>
        </p:nvSpPr>
        <p:spPr>
          <a:xfrm>
            <a:off x="0" y="0"/>
            <a:ext cx="4343400" cy="5143500"/>
          </a:xfrm>
        </p:spPr>
        <p:txBody>
          <a:bodyPr anchor="t">
            <a:normAutofit/>
          </a:bodyPr>
          <a:lstStyle>
            <a:lvl1pPr marL="0" indent="0" algn="ctr">
              <a:buFontTx/>
              <a:buNone/>
              <a:defRPr sz="1400"/>
            </a:lvl1pPr>
          </a:lstStyle>
          <a:p>
            <a:r>
              <a:rPr lang="en-US"/>
              <a:t>Drag picture to placeholder or click icon to add</a:t>
            </a:r>
          </a:p>
        </p:txBody>
      </p:sp>
      <p:sp>
        <p:nvSpPr>
          <p:cNvPr id="2" name="Date Placeholder 1"/>
          <p:cNvSpPr>
            <a:spLocks noGrp="1"/>
          </p:cNvSpPr>
          <p:nvPr>
            <p:ph type="dt" sz="half" idx="14"/>
          </p:nvPr>
        </p:nvSpPr>
        <p:spPr/>
        <p:txBody>
          <a:bodyPr/>
          <a:lstStyle/>
          <a:p>
            <a:r>
              <a:rPr lang="en-US"/>
              <a:t>© 2017 Teradata</a:t>
            </a:r>
          </a:p>
        </p:txBody>
      </p:sp>
      <p:sp>
        <p:nvSpPr>
          <p:cNvPr id="4" name="Footer Placeholder 3"/>
          <p:cNvSpPr>
            <a:spLocks noGrp="1"/>
          </p:cNvSpPr>
          <p:nvPr>
            <p:ph type="ftr" sz="quarter" idx="15"/>
          </p:nvPr>
        </p:nvSpPr>
        <p:spPr/>
        <p:txBody>
          <a:bodyPr/>
          <a:lstStyle/>
          <a:p>
            <a:endParaRPr lang="en-US"/>
          </a:p>
        </p:txBody>
      </p:sp>
    </p:spTree>
    <p:extLst>
      <p:ext uri="{BB962C8B-B14F-4D97-AF65-F5344CB8AC3E}">
        <p14:creationId xmlns:p14="http://schemas.microsoft.com/office/powerpoint/2010/main" val="3387318716"/>
      </p:ext>
    </p:extLst>
  </p:cSld>
  <p:clrMapOvr>
    <a:masterClrMapping/>
  </p:clrMapOvr>
  <p:transition spd="med">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457200" y="893928"/>
            <a:ext cx="8229600" cy="3662198"/>
          </a:xfrm>
        </p:spPr>
        <p:txBody>
          <a:bodyPr>
            <a:noAutofit/>
          </a:bodyPr>
          <a:lstStyle>
            <a:lvl1pPr>
              <a:defRPr sz="1800">
                <a:solidFill>
                  <a:schemeClr val="tx1"/>
                </a:solidFill>
              </a:defRPr>
            </a:lvl1pPr>
            <a:lvl2pPr marL="515938" indent="-230188">
              <a:defRPr sz="1600">
                <a:solidFill>
                  <a:schemeClr val="tx1"/>
                </a:solidFill>
              </a:defRPr>
            </a:lvl2pPr>
            <a:lvl3pPr marL="742950" indent="-227013">
              <a:defRPr sz="1400">
                <a:solidFill>
                  <a:schemeClr val="tx1"/>
                </a:solidFill>
              </a:defRPr>
            </a:lvl3pPr>
            <a:lvl4pPr>
              <a:defRPr sz="1800">
                <a:solidFill>
                  <a:schemeClr val="tx1"/>
                </a:solidFill>
              </a:defRPr>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itle 16"/>
          <p:cNvSpPr>
            <a:spLocks noGrp="1"/>
          </p:cNvSpPr>
          <p:nvPr>
            <p:ph type="title" hasCustomPrompt="1"/>
          </p:nvPr>
        </p:nvSpPr>
        <p:spPr bwMode="gray">
          <a:xfrm>
            <a:off x="457200" y="161925"/>
            <a:ext cx="8229600" cy="568230"/>
          </a:xfrm>
          <a:prstGeom prst="rect">
            <a:avLst/>
          </a:prstGeom>
        </p:spPr>
        <p:txBody>
          <a:bodyPr anchor="b" anchorCtr="0"/>
          <a:lstStyle>
            <a:lvl1pPr>
              <a:defRPr/>
            </a:lvl1pPr>
          </a:lstStyle>
          <a:p>
            <a:r>
              <a:rPr lang="en-US"/>
              <a:t>Click to Edit Master Title Style</a:t>
            </a:r>
          </a:p>
        </p:txBody>
      </p:sp>
      <p:sp>
        <p:nvSpPr>
          <p:cNvPr id="2" name="Date Placeholder 1"/>
          <p:cNvSpPr>
            <a:spLocks noGrp="1"/>
          </p:cNvSpPr>
          <p:nvPr>
            <p:ph type="dt" sz="half" idx="10"/>
          </p:nvPr>
        </p:nvSpPr>
        <p:spPr/>
        <p:txBody>
          <a:bodyPr/>
          <a:lstStyle/>
          <a:p>
            <a:r>
              <a:rPr lang="en-US"/>
              <a:t>© 2017 Teradata</a:t>
            </a:r>
          </a:p>
        </p:txBody>
      </p:sp>
      <p:sp>
        <p:nvSpPr>
          <p:cNvPr id="4" name="Footer Placeholder 3"/>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728525797"/>
      </p:ext>
    </p:extLst>
  </p:cSld>
  <p:clrMapOvr>
    <a:masterClrMapping/>
  </p:clrMapOvr>
  <p:transition spd="med">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Image">
    <p:spTree>
      <p:nvGrpSpPr>
        <p:cNvPr id="1" name=""/>
        <p:cNvGrpSpPr/>
        <p:nvPr/>
      </p:nvGrpSpPr>
      <p:grpSpPr>
        <a:xfrm>
          <a:off x="0" y="0"/>
          <a:ext cx="0" cy="0"/>
          <a:chOff x="0" y="0"/>
          <a:chExt cx="0" cy="0"/>
        </a:xfrm>
      </p:grpSpPr>
      <p:sp>
        <p:nvSpPr>
          <p:cNvPr id="4" name="Picture Placeholder 3"/>
          <p:cNvSpPr>
            <a:spLocks noGrp="1"/>
          </p:cNvSpPr>
          <p:nvPr>
            <p:ph type="pic" sz="quarter" idx="16"/>
          </p:nvPr>
        </p:nvSpPr>
        <p:spPr>
          <a:xfrm>
            <a:off x="4800600" y="1150938"/>
            <a:ext cx="3886200" cy="3248664"/>
          </a:xfrm>
        </p:spPr>
        <p:txBody>
          <a:bodyPr/>
          <a:lstStyle/>
          <a:p>
            <a:r>
              <a:rPr lang="en-US"/>
              <a:t>Drag picture to placeholder or click icon to add</a:t>
            </a:r>
          </a:p>
        </p:txBody>
      </p:sp>
      <p:sp>
        <p:nvSpPr>
          <p:cNvPr id="3" name="Content Placeholder 2"/>
          <p:cNvSpPr>
            <a:spLocks noGrp="1"/>
          </p:cNvSpPr>
          <p:nvPr>
            <p:ph idx="1"/>
          </p:nvPr>
        </p:nvSpPr>
        <p:spPr bwMode="gray">
          <a:xfrm>
            <a:off x="457200" y="962167"/>
            <a:ext cx="3886200" cy="3593959"/>
          </a:xfrm>
        </p:spPr>
        <p:txBody>
          <a:bodyPr>
            <a:noAutofit/>
          </a:bodyPr>
          <a:lstStyle>
            <a:lvl1pPr>
              <a:defRPr sz="1800"/>
            </a:lvl1pPr>
            <a:lvl2pPr marL="515938" indent="-230188">
              <a:defRPr sz="1600"/>
            </a:lvl2pPr>
            <a:lvl3pPr marL="742950" indent="-227013">
              <a:defRPr sz="14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6"/>
          <p:cNvSpPr>
            <a:spLocks noGrp="1"/>
          </p:cNvSpPr>
          <p:nvPr>
            <p:ph type="title" hasCustomPrompt="1"/>
          </p:nvPr>
        </p:nvSpPr>
        <p:spPr bwMode="gray">
          <a:xfrm>
            <a:off x="457200" y="129812"/>
            <a:ext cx="8229600" cy="586695"/>
          </a:xfrm>
          <a:prstGeom prst="rect">
            <a:avLst/>
          </a:prstGeom>
        </p:spPr>
        <p:txBody>
          <a:bodyPr anchor="b" anchorCtr="0"/>
          <a:lstStyle>
            <a:lvl1pPr>
              <a:defRPr/>
            </a:lvl1pPr>
          </a:lstStyle>
          <a:p>
            <a:r>
              <a:rPr lang="en-US"/>
              <a:t>Click to Edit Master Title Style</a:t>
            </a:r>
          </a:p>
        </p:txBody>
      </p:sp>
      <p:sp>
        <p:nvSpPr>
          <p:cNvPr id="2" name="Date Placeholder 1"/>
          <p:cNvSpPr>
            <a:spLocks noGrp="1"/>
          </p:cNvSpPr>
          <p:nvPr>
            <p:ph type="dt" sz="half" idx="17"/>
          </p:nvPr>
        </p:nvSpPr>
        <p:spPr/>
        <p:txBody>
          <a:bodyPr/>
          <a:lstStyle/>
          <a:p>
            <a:r>
              <a:rPr lang="en-US"/>
              <a:t>© 2017 Teradata</a:t>
            </a:r>
          </a:p>
        </p:txBody>
      </p:sp>
      <p:sp>
        <p:nvSpPr>
          <p:cNvPr id="5" name="Footer Placeholder 4"/>
          <p:cNvSpPr>
            <a:spLocks noGrp="1"/>
          </p:cNvSpPr>
          <p:nvPr>
            <p:ph type="ftr" sz="quarter" idx="18"/>
          </p:nvPr>
        </p:nvSpPr>
        <p:spPr/>
        <p:txBody>
          <a:bodyPr/>
          <a:lstStyle/>
          <a:p>
            <a:endParaRPr lang="en-US"/>
          </a:p>
        </p:txBody>
      </p:sp>
    </p:spTree>
    <p:extLst>
      <p:ext uri="{BB962C8B-B14F-4D97-AF65-F5344CB8AC3E}">
        <p14:creationId xmlns:p14="http://schemas.microsoft.com/office/powerpoint/2010/main" val="1332196183"/>
      </p:ext>
    </p:extLst>
  </p:cSld>
  <p:clrMapOvr>
    <a:masterClrMapping/>
  </p:clrMapOvr>
  <p:transition spd="med">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5" name="Content Placeholder 4"/>
          <p:cNvSpPr>
            <a:spLocks noGrp="1"/>
          </p:cNvSpPr>
          <p:nvPr>
            <p:ph sz="quarter" idx="17"/>
          </p:nvPr>
        </p:nvSpPr>
        <p:spPr>
          <a:xfrm>
            <a:off x="4800600" y="1044053"/>
            <a:ext cx="3886200" cy="3512072"/>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Content Placeholder 2"/>
          <p:cNvSpPr>
            <a:spLocks noGrp="1"/>
          </p:cNvSpPr>
          <p:nvPr>
            <p:ph idx="1"/>
          </p:nvPr>
        </p:nvSpPr>
        <p:spPr bwMode="gray">
          <a:xfrm>
            <a:off x="457200" y="1044054"/>
            <a:ext cx="3886200" cy="3512071"/>
          </a:xfrm>
        </p:spPr>
        <p:txBody>
          <a:bodyPr>
            <a:noAutofit/>
          </a:bodyPr>
          <a:lstStyle>
            <a:lvl1pPr>
              <a:defRPr sz="1800"/>
            </a:lvl1pPr>
            <a:lvl2pPr marL="515938" indent="-230188">
              <a:defRPr sz="1600"/>
            </a:lvl2pPr>
            <a:lvl3pPr marL="742950" indent="-227013">
              <a:defRPr sz="14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itle 16"/>
          <p:cNvSpPr>
            <a:spLocks noGrp="1"/>
          </p:cNvSpPr>
          <p:nvPr>
            <p:ph type="title" hasCustomPrompt="1"/>
          </p:nvPr>
        </p:nvSpPr>
        <p:spPr bwMode="gray">
          <a:xfrm>
            <a:off x="457200" y="140422"/>
            <a:ext cx="8229600" cy="657732"/>
          </a:xfrm>
          <a:prstGeom prst="rect">
            <a:avLst/>
          </a:prstGeom>
        </p:spPr>
        <p:txBody>
          <a:bodyPr anchor="b" anchorCtr="0"/>
          <a:lstStyle>
            <a:lvl1pPr>
              <a:defRPr/>
            </a:lvl1pPr>
          </a:lstStyle>
          <a:p>
            <a:r>
              <a:rPr lang="en-US"/>
              <a:t>Click to Edit Master Title Style</a:t>
            </a:r>
          </a:p>
        </p:txBody>
      </p:sp>
      <p:sp>
        <p:nvSpPr>
          <p:cNvPr id="2" name="Date Placeholder 1"/>
          <p:cNvSpPr>
            <a:spLocks noGrp="1"/>
          </p:cNvSpPr>
          <p:nvPr>
            <p:ph type="dt" sz="half" idx="18"/>
          </p:nvPr>
        </p:nvSpPr>
        <p:spPr/>
        <p:txBody>
          <a:bodyPr/>
          <a:lstStyle/>
          <a:p>
            <a:r>
              <a:rPr lang="en-US"/>
              <a:t>© 2017 Teradata</a:t>
            </a:r>
          </a:p>
        </p:txBody>
      </p:sp>
      <p:sp>
        <p:nvSpPr>
          <p:cNvPr id="4" name="Footer Placeholder 3"/>
          <p:cNvSpPr>
            <a:spLocks noGrp="1"/>
          </p:cNvSpPr>
          <p:nvPr>
            <p:ph type="ftr" sz="quarter" idx="19"/>
          </p:nvPr>
        </p:nvSpPr>
        <p:spPr/>
        <p:txBody>
          <a:bodyPr/>
          <a:lstStyle/>
          <a:p>
            <a:endParaRPr lang="en-US"/>
          </a:p>
        </p:txBody>
      </p:sp>
    </p:spTree>
    <p:extLst>
      <p:ext uri="{BB962C8B-B14F-4D97-AF65-F5344CB8AC3E}">
        <p14:creationId xmlns:p14="http://schemas.microsoft.com/office/powerpoint/2010/main" val="4238924616"/>
      </p:ext>
    </p:extLst>
  </p:cSld>
  <p:clrMapOvr>
    <a:masterClrMapping/>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hree Content">
    <p:spTree>
      <p:nvGrpSpPr>
        <p:cNvPr id="1" name=""/>
        <p:cNvGrpSpPr/>
        <p:nvPr/>
      </p:nvGrpSpPr>
      <p:grpSpPr>
        <a:xfrm>
          <a:off x="0" y="0"/>
          <a:ext cx="0" cy="0"/>
          <a:chOff x="0" y="0"/>
          <a:chExt cx="0" cy="0"/>
        </a:xfrm>
      </p:grpSpPr>
      <p:sp>
        <p:nvSpPr>
          <p:cNvPr id="3" name="Content Placeholder 2"/>
          <p:cNvSpPr>
            <a:spLocks noGrp="1"/>
          </p:cNvSpPr>
          <p:nvPr>
            <p:ph idx="1"/>
          </p:nvPr>
        </p:nvSpPr>
        <p:spPr bwMode="gray">
          <a:xfrm>
            <a:off x="457200" y="1044054"/>
            <a:ext cx="2438400" cy="3512071"/>
          </a:xfrm>
        </p:spPr>
        <p:txBody>
          <a:bodyPr>
            <a:noAutofit/>
          </a:bodyPr>
          <a:lstStyle>
            <a:lvl1pPr>
              <a:defRPr sz="1800"/>
            </a:lvl1pPr>
            <a:lvl2pPr marL="515938" indent="-230188">
              <a:defRPr sz="1600"/>
            </a:lvl2pPr>
            <a:lvl3pPr marL="742950" indent="-227013">
              <a:defRPr sz="14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2"/>
          <p:cNvSpPr>
            <a:spLocks noGrp="1"/>
          </p:cNvSpPr>
          <p:nvPr>
            <p:ph idx="11"/>
          </p:nvPr>
        </p:nvSpPr>
        <p:spPr bwMode="gray">
          <a:xfrm>
            <a:off x="3352800" y="1044054"/>
            <a:ext cx="2438400" cy="3512071"/>
          </a:xfrm>
        </p:spPr>
        <p:txBody>
          <a:bodyPr>
            <a:noAutofit/>
          </a:bodyPr>
          <a:lstStyle>
            <a:lvl1pPr>
              <a:defRPr sz="1800"/>
            </a:lvl1pPr>
            <a:lvl2pPr marL="515938" indent="-230188">
              <a:defRPr sz="1600"/>
            </a:lvl2pPr>
            <a:lvl3pPr marL="742950" indent="-227013">
              <a:defRPr sz="14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Content Placeholder 2"/>
          <p:cNvSpPr>
            <a:spLocks noGrp="1"/>
          </p:cNvSpPr>
          <p:nvPr>
            <p:ph idx="12"/>
          </p:nvPr>
        </p:nvSpPr>
        <p:spPr bwMode="gray">
          <a:xfrm>
            <a:off x="6248400" y="1044054"/>
            <a:ext cx="2438400" cy="3512071"/>
          </a:xfrm>
        </p:spPr>
        <p:txBody>
          <a:bodyPr>
            <a:noAutofit/>
          </a:bodyPr>
          <a:lstStyle>
            <a:lvl1pPr>
              <a:defRPr sz="1800"/>
            </a:lvl1pPr>
            <a:lvl2pPr marL="515938" indent="-230188">
              <a:defRPr sz="1600"/>
            </a:lvl2pPr>
            <a:lvl3pPr marL="742950" indent="-227013">
              <a:defRPr sz="14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8" name="Title 16"/>
          <p:cNvSpPr>
            <a:spLocks noGrp="1"/>
          </p:cNvSpPr>
          <p:nvPr>
            <p:ph type="title" hasCustomPrompt="1"/>
          </p:nvPr>
        </p:nvSpPr>
        <p:spPr bwMode="gray">
          <a:xfrm>
            <a:off x="457200" y="161926"/>
            <a:ext cx="8229600" cy="636228"/>
          </a:xfrm>
          <a:prstGeom prst="rect">
            <a:avLst/>
          </a:prstGeom>
        </p:spPr>
        <p:txBody>
          <a:bodyPr anchor="b" anchorCtr="0"/>
          <a:lstStyle>
            <a:lvl1pPr>
              <a:defRPr/>
            </a:lvl1pPr>
          </a:lstStyle>
          <a:p>
            <a:r>
              <a:rPr lang="en-US"/>
              <a:t>Click to Edit Master Title Style</a:t>
            </a:r>
          </a:p>
        </p:txBody>
      </p:sp>
      <p:sp>
        <p:nvSpPr>
          <p:cNvPr id="4" name="Date Placeholder 3"/>
          <p:cNvSpPr>
            <a:spLocks noGrp="1"/>
          </p:cNvSpPr>
          <p:nvPr>
            <p:ph type="dt" sz="half" idx="13"/>
          </p:nvPr>
        </p:nvSpPr>
        <p:spPr/>
        <p:txBody>
          <a:bodyPr/>
          <a:lstStyle/>
          <a:p>
            <a:r>
              <a:rPr lang="en-US"/>
              <a:t>© 2017 Teradata</a:t>
            </a:r>
          </a:p>
        </p:txBody>
      </p:sp>
      <p:sp>
        <p:nvSpPr>
          <p:cNvPr id="5" name="Footer Placeholder 4"/>
          <p:cNvSpPr>
            <a:spLocks noGrp="1"/>
          </p:cNvSpPr>
          <p:nvPr>
            <p:ph type="ftr" sz="quarter" idx="14"/>
          </p:nvPr>
        </p:nvSpPr>
        <p:spPr/>
        <p:txBody>
          <a:bodyPr/>
          <a:lstStyle/>
          <a:p>
            <a:endParaRPr lang="en-US"/>
          </a:p>
        </p:txBody>
      </p:sp>
    </p:spTree>
    <p:extLst>
      <p:ext uri="{BB962C8B-B14F-4D97-AF65-F5344CB8AC3E}">
        <p14:creationId xmlns:p14="http://schemas.microsoft.com/office/powerpoint/2010/main" val="3120800298"/>
      </p:ext>
    </p:extLst>
  </p:cSld>
  <p:clrMapOvr>
    <a:masterClrMapping/>
  </p:clrMapOvr>
  <p:transition spd="med">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Two Left Weighted">
    <p:spTree>
      <p:nvGrpSpPr>
        <p:cNvPr id="1" name=""/>
        <p:cNvGrpSpPr/>
        <p:nvPr/>
      </p:nvGrpSpPr>
      <p:grpSpPr>
        <a:xfrm>
          <a:off x="0" y="0"/>
          <a:ext cx="0" cy="0"/>
          <a:chOff x="0" y="0"/>
          <a:chExt cx="0" cy="0"/>
        </a:xfrm>
      </p:grpSpPr>
      <p:sp>
        <p:nvSpPr>
          <p:cNvPr id="5" name="Picture Placeholder 4"/>
          <p:cNvSpPr>
            <a:spLocks noGrp="1"/>
          </p:cNvSpPr>
          <p:nvPr>
            <p:ph type="pic" sz="quarter" idx="16"/>
          </p:nvPr>
        </p:nvSpPr>
        <p:spPr>
          <a:xfrm>
            <a:off x="6258796" y="1158875"/>
            <a:ext cx="2438400" cy="3195090"/>
          </a:xfrm>
        </p:spPr>
        <p:txBody>
          <a:bodyPr/>
          <a:lstStyle/>
          <a:p>
            <a:r>
              <a:rPr lang="en-US"/>
              <a:t>Drag picture to placeholder or click icon to add</a:t>
            </a:r>
          </a:p>
        </p:txBody>
      </p:sp>
      <p:sp>
        <p:nvSpPr>
          <p:cNvPr id="3" name="Content Placeholder 2"/>
          <p:cNvSpPr>
            <a:spLocks noGrp="1"/>
          </p:cNvSpPr>
          <p:nvPr>
            <p:ph idx="1"/>
          </p:nvPr>
        </p:nvSpPr>
        <p:spPr bwMode="gray">
          <a:xfrm>
            <a:off x="457200" y="975815"/>
            <a:ext cx="5334000" cy="3580311"/>
          </a:xfrm>
        </p:spPr>
        <p:txBody>
          <a:bodyPr>
            <a:noAutofit/>
          </a:bodyPr>
          <a:lstStyle>
            <a:lvl1pPr>
              <a:defRPr sz="1800"/>
            </a:lvl1pPr>
            <a:lvl2pPr marL="515938" indent="-230188">
              <a:defRPr sz="1600"/>
            </a:lvl2pPr>
            <a:lvl3pPr marL="742950" indent="-227013">
              <a:defRPr sz="14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6"/>
          <p:cNvSpPr>
            <a:spLocks noGrp="1"/>
          </p:cNvSpPr>
          <p:nvPr>
            <p:ph type="title" hasCustomPrompt="1"/>
          </p:nvPr>
        </p:nvSpPr>
        <p:spPr bwMode="gray">
          <a:xfrm>
            <a:off x="457200" y="161924"/>
            <a:ext cx="8229600" cy="628293"/>
          </a:xfrm>
          <a:prstGeom prst="rect">
            <a:avLst/>
          </a:prstGeom>
        </p:spPr>
        <p:txBody>
          <a:bodyPr anchor="b" anchorCtr="0"/>
          <a:lstStyle>
            <a:lvl1pPr>
              <a:defRPr/>
            </a:lvl1pPr>
          </a:lstStyle>
          <a:p>
            <a:r>
              <a:rPr lang="en-US"/>
              <a:t>Click to Edit Master Title Style</a:t>
            </a:r>
          </a:p>
        </p:txBody>
      </p:sp>
      <p:sp>
        <p:nvSpPr>
          <p:cNvPr id="4" name="Date Placeholder 3"/>
          <p:cNvSpPr>
            <a:spLocks noGrp="1"/>
          </p:cNvSpPr>
          <p:nvPr>
            <p:ph type="dt" sz="half" idx="17"/>
          </p:nvPr>
        </p:nvSpPr>
        <p:spPr/>
        <p:txBody>
          <a:bodyPr/>
          <a:lstStyle/>
          <a:p>
            <a:r>
              <a:rPr lang="en-US"/>
              <a:t>© 2017 Teradata</a:t>
            </a:r>
          </a:p>
        </p:txBody>
      </p:sp>
      <p:sp>
        <p:nvSpPr>
          <p:cNvPr id="6" name="Footer Placeholder 5"/>
          <p:cNvSpPr>
            <a:spLocks noGrp="1"/>
          </p:cNvSpPr>
          <p:nvPr>
            <p:ph type="ftr" sz="quarter" idx="18"/>
          </p:nvPr>
        </p:nvSpPr>
        <p:spPr/>
        <p:txBody>
          <a:bodyPr/>
          <a:lstStyle/>
          <a:p>
            <a:endParaRPr lang="en-US"/>
          </a:p>
        </p:txBody>
      </p:sp>
    </p:spTree>
    <p:extLst>
      <p:ext uri="{BB962C8B-B14F-4D97-AF65-F5344CB8AC3E}">
        <p14:creationId xmlns:p14="http://schemas.microsoft.com/office/powerpoint/2010/main" val="3567441956"/>
      </p:ext>
    </p:extLst>
  </p:cSld>
  <p:clrMapOvr>
    <a:masterClrMapping/>
  </p:clrMapOvr>
  <p:transition spd="med">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Two Right Weighted">
    <p:spTree>
      <p:nvGrpSpPr>
        <p:cNvPr id="1" name=""/>
        <p:cNvGrpSpPr/>
        <p:nvPr/>
      </p:nvGrpSpPr>
      <p:grpSpPr>
        <a:xfrm>
          <a:off x="0" y="0"/>
          <a:ext cx="0" cy="0"/>
          <a:chOff x="0" y="0"/>
          <a:chExt cx="0" cy="0"/>
        </a:xfrm>
      </p:grpSpPr>
      <p:sp>
        <p:nvSpPr>
          <p:cNvPr id="5" name="Picture Placeholder 4"/>
          <p:cNvSpPr>
            <a:spLocks noGrp="1"/>
          </p:cNvSpPr>
          <p:nvPr>
            <p:ph type="pic" sz="quarter" idx="16"/>
          </p:nvPr>
        </p:nvSpPr>
        <p:spPr>
          <a:xfrm>
            <a:off x="457200" y="1145284"/>
            <a:ext cx="2438400" cy="3210015"/>
          </a:xfrm>
        </p:spPr>
        <p:txBody>
          <a:bodyPr/>
          <a:lstStyle/>
          <a:p>
            <a:r>
              <a:rPr lang="en-US"/>
              <a:t>Drag picture to placeholder or click icon to add</a:t>
            </a:r>
          </a:p>
        </p:txBody>
      </p:sp>
      <p:sp>
        <p:nvSpPr>
          <p:cNvPr id="15" name="Content Placeholder 2"/>
          <p:cNvSpPr>
            <a:spLocks noGrp="1"/>
          </p:cNvSpPr>
          <p:nvPr>
            <p:ph idx="12"/>
          </p:nvPr>
        </p:nvSpPr>
        <p:spPr bwMode="gray">
          <a:xfrm>
            <a:off x="3352800" y="982639"/>
            <a:ext cx="5334000" cy="3573486"/>
          </a:xfrm>
        </p:spPr>
        <p:txBody>
          <a:bodyPr>
            <a:noAutofit/>
          </a:bodyPr>
          <a:lstStyle>
            <a:lvl1pPr>
              <a:defRPr sz="1800"/>
            </a:lvl1pPr>
            <a:lvl2pPr marL="515938" indent="-230188">
              <a:defRPr sz="1600"/>
            </a:lvl2pPr>
            <a:lvl3pPr marL="742950" indent="-227013">
              <a:defRPr sz="14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itle 16"/>
          <p:cNvSpPr>
            <a:spLocks noGrp="1"/>
          </p:cNvSpPr>
          <p:nvPr>
            <p:ph type="title" hasCustomPrompt="1"/>
          </p:nvPr>
        </p:nvSpPr>
        <p:spPr bwMode="gray">
          <a:xfrm>
            <a:off x="457200" y="161925"/>
            <a:ext cx="8229600" cy="622637"/>
          </a:xfrm>
          <a:prstGeom prst="rect">
            <a:avLst/>
          </a:prstGeom>
        </p:spPr>
        <p:txBody>
          <a:bodyPr anchor="b" anchorCtr="0"/>
          <a:lstStyle>
            <a:lvl1pPr>
              <a:defRPr/>
            </a:lvl1pPr>
          </a:lstStyle>
          <a:p>
            <a:r>
              <a:rPr lang="en-US"/>
              <a:t>Click to Edit Master Title Style</a:t>
            </a:r>
          </a:p>
        </p:txBody>
      </p:sp>
      <p:sp>
        <p:nvSpPr>
          <p:cNvPr id="3" name="Date Placeholder 2"/>
          <p:cNvSpPr>
            <a:spLocks noGrp="1"/>
          </p:cNvSpPr>
          <p:nvPr>
            <p:ph type="dt" sz="half" idx="17"/>
          </p:nvPr>
        </p:nvSpPr>
        <p:spPr/>
        <p:txBody>
          <a:bodyPr/>
          <a:lstStyle/>
          <a:p>
            <a:r>
              <a:rPr lang="en-US"/>
              <a:t>© 2017 Teradata</a:t>
            </a:r>
          </a:p>
        </p:txBody>
      </p:sp>
      <p:sp>
        <p:nvSpPr>
          <p:cNvPr id="4" name="Footer Placeholder 3"/>
          <p:cNvSpPr>
            <a:spLocks noGrp="1"/>
          </p:cNvSpPr>
          <p:nvPr>
            <p:ph type="ftr" sz="quarter" idx="18"/>
          </p:nvPr>
        </p:nvSpPr>
        <p:spPr/>
        <p:txBody>
          <a:bodyPr/>
          <a:lstStyle/>
          <a:p>
            <a:endParaRPr lang="en-US"/>
          </a:p>
        </p:txBody>
      </p:sp>
    </p:spTree>
    <p:extLst>
      <p:ext uri="{BB962C8B-B14F-4D97-AF65-F5344CB8AC3E}">
        <p14:creationId xmlns:p14="http://schemas.microsoft.com/office/powerpoint/2010/main" val="2371370559"/>
      </p:ext>
    </p:extLst>
  </p:cSld>
  <p:clrMapOvr>
    <a:masterClrMapping/>
  </p:clrMapOvr>
  <p:transition spd="med">
    <p:fade/>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theme" Target="../theme/theme1.xml"/><Relationship Id="rId23" Type="http://schemas.openxmlformats.org/officeDocument/2006/relationships/image" Target="../media/image1.pn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921603"/>
            <a:ext cx="8229600" cy="3634523"/>
          </a:xfrm>
          <a:prstGeom prst="rect">
            <a:avLst/>
          </a:prstGeom>
        </p:spPr>
        <p:txBody>
          <a:bodyPr vert="horz" lIns="0" tIns="0" rIns="0" bIns="0" rtlCol="0">
            <a:noAutofit/>
          </a:bodyPr>
          <a:lstStyle/>
          <a:p>
            <a:pPr lvl="0"/>
            <a:r>
              <a:rPr lang="en-US"/>
              <a:t>Click to edit Master text styles: Standard bullet</a:t>
            </a:r>
          </a:p>
          <a:p>
            <a:pPr lvl="1"/>
            <a:r>
              <a:rPr lang="en-US"/>
              <a:t>Second level: Sub bullet</a:t>
            </a:r>
          </a:p>
          <a:p>
            <a:pPr lvl="2"/>
            <a:r>
              <a:rPr lang="en-US"/>
              <a:t>Third level: Tertiary bullet</a:t>
            </a:r>
          </a:p>
          <a:p>
            <a:pPr lvl="3"/>
            <a:r>
              <a:rPr lang="en-US"/>
              <a:t>Fourth level: Body copy</a:t>
            </a:r>
          </a:p>
          <a:p>
            <a:pPr lvl="4"/>
            <a:r>
              <a:rPr lang="en-US"/>
              <a:t>Fifth level: Main Heading</a:t>
            </a:r>
          </a:p>
          <a:p>
            <a:pPr lvl="5"/>
            <a:r>
              <a:rPr lang="en-US"/>
              <a:t>Sixth level: Subheading</a:t>
            </a:r>
          </a:p>
          <a:p>
            <a:pPr lvl="6"/>
            <a:r>
              <a:rPr lang="en-US"/>
              <a:t>Seventh level: Tertiary heading</a:t>
            </a:r>
          </a:p>
          <a:p>
            <a:pPr lvl="7"/>
            <a:r>
              <a:rPr lang="en-US"/>
              <a:t>Eighth level: Numbered lists</a:t>
            </a:r>
          </a:p>
          <a:p>
            <a:pPr lvl="8"/>
            <a:r>
              <a:rPr lang="en-US"/>
              <a:t>Ninth level: Source</a:t>
            </a:r>
          </a:p>
        </p:txBody>
      </p:sp>
      <p:grpSp>
        <p:nvGrpSpPr>
          <p:cNvPr id="21" name="Group 20" hidden="1"/>
          <p:cNvGrpSpPr/>
          <p:nvPr/>
        </p:nvGrpSpPr>
        <p:grpSpPr>
          <a:xfrm>
            <a:off x="0" y="0"/>
            <a:ext cx="9144000" cy="5143500"/>
            <a:chOff x="0" y="0"/>
            <a:chExt cx="9144000" cy="6858000"/>
          </a:xfrm>
        </p:grpSpPr>
        <p:grpSp>
          <p:nvGrpSpPr>
            <p:cNvPr id="7" name="Group 6"/>
            <p:cNvGrpSpPr/>
            <p:nvPr userDrawn="1"/>
          </p:nvGrpSpPr>
          <p:grpSpPr>
            <a:xfrm>
              <a:off x="0" y="0"/>
              <a:ext cx="9144000" cy="6858000"/>
              <a:chOff x="0" y="0"/>
              <a:chExt cx="9144000" cy="6858000"/>
            </a:xfrm>
          </p:grpSpPr>
          <p:sp>
            <p:nvSpPr>
              <p:cNvPr id="8" name="Rectangle 7"/>
              <p:cNvSpPr>
                <a:spLocks noChangeAspect="1"/>
              </p:cNvSpPr>
              <p:nvPr/>
            </p:nvSpPr>
            <p:spPr>
              <a:xfrm>
                <a:off x="0" y="0"/>
                <a:ext cx="457200" cy="457200"/>
              </a:xfrm>
              <a:prstGeom prst="rect">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a:spLocks noChangeAspect="1"/>
              </p:cNvSpPr>
              <p:nvPr/>
            </p:nvSpPr>
            <p:spPr>
              <a:xfrm>
                <a:off x="8686800" y="0"/>
                <a:ext cx="457200" cy="457200"/>
              </a:xfrm>
              <a:prstGeom prst="rect">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a:spLocks noChangeAspect="1"/>
              </p:cNvSpPr>
              <p:nvPr/>
            </p:nvSpPr>
            <p:spPr>
              <a:xfrm>
                <a:off x="0" y="6400800"/>
                <a:ext cx="457200" cy="457200"/>
              </a:xfrm>
              <a:prstGeom prst="rect">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a:spLocks noChangeAspect="1"/>
              </p:cNvSpPr>
              <p:nvPr/>
            </p:nvSpPr>
            <p:spPr>
              <a:xfrm>
                <a:off x="8686800" y="6400800"/>
                <a:ext cx="457200" cy="457200"/>
              </a:xfrm>
              <a:prstGeom prst="rect">
                <a:avLst/>
              </a:prstGeom>
              <a:solidFill>
                <a:srgbClr val="FF0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57200" y="0"/>
                <a:ext cx="0" cy="6858000"/>
              </a:xfrm>
              <a:prstGeom prst="line">
                <a:avLst/>
              </a:prstGeom>
              <a:ln>
                <a:solidFill>
                  <a:srgbClr val="FF0066"/>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8686800" y="0"/>
                <a:ext cx="0" cy="6858000"/>
              </a:xfrm>
              <a:prstGeom prst="line">
                <a:avLst/>
              </a:prstGeom>
              <a:ln>
                <a:solidFill>
                  <a:srgbClr val="FF0066"/>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a:off x="0" y="457200"/>
                <a:ext cx="9144000" cy="0"/>
              </a:xfrm>
              <a:prstGeom prst="line">
                <a:avLst/>
              </a:prstGeom>
              <a:ln>
                <a:solidFill>
                  <a:srgbClr val="FF0066"/>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0" y="6400800"/>
                <a:ext cx="9144000" cy="0"/>
              </a:xfrm>
              <a:prstGeom prst="line">
                <a:avLst/>
              </a:prstGeom>
              <a:ln>
                <a:solidFill>
                  <a:srgbClr val="FF0066"/>
                </a:solidFill>
              </a:ln>
            </p:spPr>
            <p:style>
              <a:lnRef idx="1">
                <a:schemeClr val="accent1"/>
              </a:lnRef>
              <a:fillRef idx="0">
                <a:schemeClr val="accent1"/>
              </a:fillRef>
              <a:effectRef idx="0">
                <a:schemeClr val="accent1"/>
              </a:effectRef>
              <a:fontRef idx="minor">
                <a:schemeClr val="tx1"/>
              </a:fontRef>
            </p:style>
          </p:cxnSp>
        </p:grpSp>
        <p:cxnSp>
          <p:nvCxnSpPr>
            <p:cNvPr id="19" name="Straight Connector 18"/>
            <p:cNvCxnSpPr/>
            <p:nvPr userDrawn="1"/>
          </p:nvCxnSpPr>
          <p:spPr>
            <a:xfrm>
              <a:off x="457200" y="1802847"/>
              <a:ext cx="82296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grpSp>
      <p:sp>
        <p:nvSpPr>
          <p:cNvPr id="20" name="TextBox 19"/>
          <p:cNvSpPr txBox="1"/>
          <p:nvPr/>
        </p:nvSpPr>
        <p:spPr>
          <a:xfrm>
            <a:off x="153247" y="4918131"/>
            <a:ext cx="133221" cy="130805"/>
          </a:xfrm>
          <a:prstGeom prst="rect">
            <a:avLst/>
          </a:prstGeom>
          <a:noFill/>
        </p:spPr>
        <p:txBody>
          <a:bodyPr wrap="none" lIns="0" tIns="0" rIns="0" bIns="0" rtlCol="0">
            <a:spAutoFit/>
          </a:bodyPr>
          <a:lstStyle/>
          <a:p>
            <a:pPr algn="r"/>
            <a:fld id="{0C8E8817-043E-4BA1-A90E-6FB9FA409362}" type="slidenum">
              <a:rPr lang="en-US" sz="850" smtClean="0">
                <a:solidFill>
                  <a:schemeClr val="bg2">
                    <a:lumMod val="50000"/>
                  </a:schemeClr>
                </a:solidFill>
              </a:rPr>
              <a:pPr algn="r"/>
              <a:t>‹#›</a:t>
            </a:fld>
            <a:endParaRPr lang="en-US" sz="850">
              <a:solidFill>
                <a:schemeClr val="bg2">
                  <a:lumMod val="50000"/>
                </a:schemeClr>
              </a:solidFill>
            </a:endParaRPr>
          </a:p>
        </p:txBody>
      </p:sp>
      <p:sp>
        <p:nvSpPr>
          <p:cNvPr id="35" name="Title Placeholder 1"/>
          <p:cNvSpPr>
            <a:spLocks noGrp="1"/>
          </p:cNvSpPr>
          <p:nvPr>
            <p:ph type="title"/>
          </p:nvPr>
        </p:nvSpPr>
        <p:spPr>
          <a:xfrm>
            <a:off x="457200" y="165100"/>
            <a:ext cx="8229600" cy="578703"/>
          </a:xfrm>
          <a:prstGeom prst="rect">
            <a:avLst/>
          </a:prstGeom>
        </p:spPr>
        <p:txBody>
          <a:bodyPr vert="horz" lIns="0" tIns="0" rIns="0" bIns="0" rtlCol="0" anchor="b" anchorCtr="0">
            <a:noAutofit/>
          </a:bodyPr>
          <a:lstStyle/>
          <a:p>
            <a:r>
              <a:rPr lang="en-US"/>
              <a:t>Click to edit Master title style</a:t>
            </a:r>
          </a:p>
        </p:txBody>
      </p:sp>
      <p:sp>
        <p:nvSpPr>
          <p:cNvPr id="2" name="Date Placeholder 1"/>
          <p:cNvSpPr>
            <a:spLocks noGrp="1"/>
          </p:cNvSpPr>
          <p:nvPr>
            <p:ph type="dt" sz="half" idx="2"/>
          </p:nvPr>
        </p:nvSpPr>
        <p:spPr>
          <a:xfrm>
            <a:off x="452967" y="4916847"/>
            <a:ext cx="1683808" cy="107722"/>
          </a:xfrm>
          <a:prstGeom prst="rect">
            <a:avLst/>
          </a:prstGeom>
        </p:spPr>
        <p:txBody>
          <a:bodyPr vert="horz" wrap="square" lIns="0" tIns="0" rIns="0" bIns="0" rtlCol="0" anchor="ctr">
            <a:spAutoFit/>
          </a:bodyPr>
          <a:lstStyle>
            <a:lvl1pPr marL="0" marR="0" indent="0" algn="l" defTabSz="914400" rtl="0" eaLnBrk="1" fontAlgn="auto" latinLnBrk="0" hangingPunct="1">
              <a:lnSpc>
                <a:spcPct val="100000"/>
              </a:lnSpc>
              <a:spcBef>
                <a:spcPts val="0"/>
              </a:spcBef>
              <a:spcAft>
                <a:spcPts val="0"/>
              </a:spcAft>
              <a:buClrTx/>
              <a:buSzTx/>
              <a:buFontTx/>
              <a:buNone/>
              <a:tabLst/>
              <a:defRPr sz="700">
                <a:solidFill>
                  <a:schemeClr val="bg2">
                    <a:lumMod val="75000"/>
                  </a:schemeClr>
                </a:solidFill>
              </a:defRPr>
            </a:lvl1pPr>
          </a:lstStyle>
          <a:p>
            <a:r>
              <a:rPr lang="en-US"/>
              <a:t>© 2017 Teradata</a:t>
            </a:r>
          </a:p>
        </p:txBody>
      </p:sp>
      <p:sp>
        <p:nvSpPr>
          <p:cNvPr id="4" name="Footer Placeholder 3"/>
          <p:cNvSpPr>
            <a:spLocks noGrp="1"/>
          </p:cNvSpPr>
          <p:nvPr>
            <p:ph type="ftr" sz="quarter" idx="3"/>
          </p:nvPr>
        </p:nvSpPr>
        <p:spPr>
          <a:xfrm>
            <a:off x="3124200" y="4916847"/>
            <a:ext cx="2895600" cy="107722"/>
          </a:xfrm>
          <a:prstGeom prst="rect">
            <a:avLst/>
          </a:prstGeom>
        </p:spPr>
        <p:txBody>
          <a:bodyPr vert="horz" lIns="0" tIns="0" rIns="0" bIns="0" rtlCol="0" anchor="ctr">
            <a:spAutoFit/>
          </a:bodyPr>
          <a:lstStyle>
            <a:lvl1pPr algn="ctr">
              <a:defRPr sz="700">
                <a:solidFill>
                  <a:schemeClr val="tx1">
                    <a:tint val="75000"/>
                  </a:schemeClr>
                </a:solidFill>
              </a:defRPr>
            </a:lvl1pPr>
          </a:lstStyle>
          <a:p>
            <a:endParaRPr lang="en-US"/>
          </a:p>
        </p:txBody>
      </p:sp>
      <p:pic>
        <p:nvPicPr>
          <p:cNvPr id="25" name="Picture 24" descr="14TDPRD223_Think_Big_Logo_F2.png"/>
          <p:cNvPicPr>
            <a:picLocks noChangeAspect="1"/>
          </p:cNvPicPr>
          <p:nvPr userDrawn="1"/>
        </p:nvPicPr>
        <p:blipFill>
          <a:blip r:embed="rId23" cstate="print">
            <a:extLst>
              <a:ext uri="{28A0092B-C50C-407E-A947-70E740481C1C}">
                <a14:useLocalDpi xmlns:a14="http://schemas.microsoft.com/office/drawing/2010/main"/>
              </a:ext>
            </a:extLst>
          </a:blip>
          <a:stretch>
            <a:fillRect/>
          </a:stretch>
        </p:blipFill>
        <p:spPr>
          <a:xfrm>
            <a:off x="8650979" y="4663439"/>
            <a:ext cx="474733" cy="467101"/>
          </a:xfrm>
          <a:prstGeom prst="rect">
            <a:avLst/>
          </a:prstGeom>
        </p:spPr>
      </p:pic>
    </p:spTree>
    <p:extLst>
      <p:ext uri="{BB962C8B-B14F-4D97-AF65-F5344CB8AC3E}">
        <p14:creationId xmlns:p14="http://schemas.microsoft.com/office/powerpoint/2010/main" val="2126467470"/>
      </p:ext>
    </p:extLst>
  </p:cSld>
  <p:clrMap bg1="lt1" tx1="dk1" bg2="lt2" tx2="dk2" accent1="accent1" accent2="accent2" accent3="accent3" accent4="accent4" accent5="accent5" accent6="accent6" hlink="hlink" folHlink="folHlink"/>
  <p:sldLayoutIdLst>
    <p:sldLayoutId id="2147483673" r:id="rId1"/>
    <p:sldLayoutId id="2147483712" r:id="rId2"/>
    <p:sldLayoutId id="2147483667" r:id="rId3"/>
    <p:sldLayoutId id="2147483650" r:id="rId4"/>
    <p:sldLayoutId id="2147483658" r:id="rId5"/>
    <p:sldLayoutId id="2147483709" r:id="rId6"/>
    <p:sldLayoutId id="2147483659" r:id="rId7"/>
    <p:sldLayoutId id="2147483662" r:id="rId8"/>
    <p:sldLayoutId id="2147483663" r:id="rId9"/>
    <p:sldLayoutId id="2147483654" r:id="rId10"/>
    <p:sldLayoutId id="2147483715" r:id="rId11"/>
    <p:sldLayoutId id="2147483655" r:id="rId12"/>
    <p:sldLayoutId id="2147483716" r:id="rId13"/>
    <p:sldLayoutId id="2147483719" r:id="rId14"/>
    <p:sldLayoutId id="2147483670" r:id="rId15"/>
    <p:sldLayoutId id="2147483710" r:id="rId16"/>
    <p:sldLayoutId id="2147483660" r:id="rId17"/>
    <p:sldLayoutId id="2147483720" r:id="rId18"/>
    <p:sldLayoutId id="2147483714" r:id="rId19"/>
    <p:sldLayoutId id="2147483661" r:id="rId20"/>
    <p:sldLayoutId id="2147483725" r:id="rId21"/>
  </p:sldLayoutIdLst>
  <p:transition spd="med">
    <p:fade/>
  </p:transition>
  <p:hf sldNum="0" hdr="0" ftr="0"/>
  <p:txStyles>
    <p:titleStyle>
      <a:lvl1pPr algn="l" defTabSz="914400" rtl="0" eaLnBrk="1" latinLnBrk="0" hangingPunct="1">
        <a:lnSpc>
          <a:spcPct val="95000"/>
        </a:lnSpc>
        <a:spcBef>
          <a:spcPct val="0"/>
        </a:spcBef>
        <a:buNone/>
        <a:defRPr sz="2200" b="1" kern="1200" baseline="0">
          <a:solidFill>
            <a:schemeClr val="accent1"/>
          </a:solidFill>
          <a:latin typeface="+mj-lt"/>
          <a:ea typeface="+mj-ea"/>
          <a:cs typeface="+mj-cs"/>
        </a:defRPr>
      </a:lvl1pPr>
    </p:titleStyle>
    <p:bodyStyle>
      <a:lvl1pPr marL="228600" indent="-228600" algn="l" defTabSz="914400" rtl="0" eaLnBrk="1" latinLnBrk="0" hangingPunct="1">
        <a:lnSpc>
          <a:spcPct val="95000"/>
        </a:lnSpc>
        <a:spcBef>
          <a:spcPts val="600"/>
        </a:spcBef>
        <a:spcAft>
          <a:spcPts val="200"/>
        </a:spcAft>
        <a:buFont typeface="Arial" panose="020B0604020202020204" pitchFamily="34" charset="0"/>
        <a:buChar char="•"/>
        <a:defRPr sz="1800" b="0" kern="1200" baseline="0">
          <a:solidFill>
            <a:schemeClr val="tx1"/>
          </a:solidFill>
          <a:latin typeface="+mn-lt"/>
          <a:ea typeface="+mn-ea"/>
          <a:cs typeface="+mn-cs"/>
        </a:defRPr>
      </a:lvl1pPr>
      <a:lvl2pPr marL="457200" indent="-228600" algn="l" defTabSz="914400" rtl="0" eaLnBrk="1" latinLnBrk="0" hangingPunct="1">
        <a:lnSpc>
          <a:spcPct val="85000"/>
        </a:lnSpc>
        <a:spcBef>
          <a:spcPts val="200"/>
        </a:spcBef>
        <a:spcAft>
          <a:spcPts val="200"/>
        </a:spcAft>
        <a:buFont typeface="Arial" panose="020B0604020202020204" pitchFamily="34" charset="0"/>
        <a:buChar char="–"/>
        <a:defRPr sz="1600" b="0" kern="1200">
          <a:solidFill>
            <a:schemeClr val="tx1"/>
          </a:solidFill>
          <a:latin typeface="+mn-lt"/>
          <a:ea typeface="+mn-ea"/>
          <a:cs typeface="+mn-cs"/>
        </a:defRPr>
      </a:lvl2pPr>
      <a:lvl3pPr marL="628650" indent="-171450" algn="l" defTabSz="914400" rtl="0" eaLnBrk="1" latinLnBrk="0" hangingPunct="1">
        <a:lnSpc>
          <a:spcPct val="85000"/>
        </a:lnSpc>
        <a:spcBef>
          <a:spcPts val="200"/>
        </a:spcBef>
        <a:spcAft>
          <a:spcPts val="200"/>
        </a:spcAft>
        <a:buFont typeface="Arial" panose="020B0604020202020204" pitchFamily="34" charset="0"/>
        <a:buChar char="-"/>
        <a:defRPr sz="1400" b="0" kern="1200">
          <a:solidFill>
            <a:schemeClr val="tx1"/>
          </a:solidFill>
          <a:latin typeface="+mn-lt"/>
          <a:ea typeface="+mn-ea"/>
          <a:cs typeface="+mn-cs"/>
        </a:defRPr>
      </a:lvl3pPr>
      <a:lvl4pPr marL="0" indent="0" algn="l" defTabSz="914400" rtl="0" eaLnBrk="1" latinLnBrk="0" hangingPunct="1">
        <a:lnSpc>
          <a:spcPct val="95000"/>
        </a:lnSpc>
        <a:spcBef>
          <a:spcPts val="600"/>
        </a:spcBef>
        <a:spcAft>
          <a:spcPts val="200"/>
        </a:spcAft>
        <a:buFont typeface="Arial" panose="020B0604020202020204" pitchFamily="34" charset="0"/>
        <a:buChar char="​"/>
        <a:defRPr sz="1800" b="0" kern="1200">
          <a:solidFill>
            <a:schemeClr val="tx1"/>
          </a:solidFill>
          <a:latin typeface="+mn-lt"/>
          <a:ea typeface="+mn-ea"/>
          <a:cs typeface="+mn-cs"/>
        </a:defRPr>
      </a:lvl4pPr>
      <a:lvl5pPr marL="0" indent="0" algn="l" defTabSz="914400" rtl="0" eaLnBrk="1" latinLnBrk="0" hangingPunct="1">
        <a:lnSpc>
          <a:spcPct val="95000"/>
        </a:lnSpc>
        <a:spcBef>
          <a:spcPts val="600"/>
        </a:spcBef>
        <a:spcAft>
          <a:spcPts val="200"/>
        </a:spcAft>
        <a:buFont typeface="Arial" panose="020B0604020202020204" pitchFamily="34" charset="0"/>
        <a:buChar char="​"/>
        <a:defRPr sz="1800" b="0" kern="1200">
          <a:solidFill>
            <a:schemeClr val="accent1"/>
          </a:solidFill>
          <a:latin typeface="+mn-lt"/>
          <a:ea typeface="+mn-ea"/>
          <a:cs typeface="+mn-cs"/>
        </a:defRPr>
      </a:lvl5pPr>
      <a:lvl6pPr marL="0" indent="0" algn="l" defTabSz="914400" rtl="0" eaLnBrk="1" latinLnBrk="0" hangingPunct="1">
        <a:lnSpc>
          <a:spcPct val="95000"/>
        </a:lnSpc>
        <a:spcBef>
          <a:spcPts val="600"/>
        </a:spcBef>
        <a:spcAft>
          <a:spcPts val="200"/>
        </a:spcAft>
        <a:buFont typeface="Arial" panose="020B0604020202020204" pitchFamily="34" charset="0"/>
        <a:buChar char="​"/>
        <a:defRPr sz="1800" b="0" kern="1200">
          <a:solidFill>
            <a:schemeClr val="tx2"/>
          </a:solidFill>
          <a:latin typeface="+mn-lt"/>
          <a:ea typeface="+mn-ea"/>
          <a:cs typeface="+mn-cs"/>
        </a:defRPr>
      </a:lvl6pPr>
      <a:lvl7pPr marL="0" indent="0" algn="l" defTabSz="914400" rtl="0" eaLnBrk="1" latinLnBrk="0" hangingPunct="1">
        <a:lnSpc>
          <a:spcPct val="95000"/>
        </a:lnSpc>
        <a:spcBef>
          <a:spcPts val="1000"/>
        </a:spcBef>
        <a:spcAft>
          <a:spcPts val="0"/>
        </a:spcAft>
        <a:buFont typeface="Arial" panose="020B0604020202020204" pitchFamily="34" charset="0"/>
        <a:buChar char="​"/>
        <a:defRPr sz="1800" b="1" kern="1200">
          <a:solidFill>
            <a:schemeClr val="tx1"/>
          </a:solidFill>
          <a:latin typeface="+mn-lt"/>
          <a:ea typeface="+mn-ea"/>
          <a:cs typeface="+mn-cs"/>
        </a:defRPr>
      </a:lvl7pPr>
      <a:lvl8pPr marL="228600" indent="-228600" algn="l" defTabSz="914400" rtl="0" eaLnBrk="1" latinLnBrk="0" hangingPunct="1">
        <a:lnSpc>
          <a:spcPct val="95000"/>
        </a:lnSpc>
        <a:spcBef>
          <a:spcPts val="200"/>
        </a:spcBef>
        <a:spcAft>
          <a:spcPts val="200"/>
        </a:spcAft>
        <a:buFont typeface="+mj-lt"/>
        <a:buAutoNum type="arabicPeriod"/>
        <a:defRPr sz="1800" b="0" kern="1200" baseline="0">
          <a:solidFill>
            <a:schemeClr val="tx1"/>
          </a:solidFill>
          <a:latin typeface="+mn-lt"/>
          <a:ea typeface="+mn-ea"/>
          <a:cs typeface="+mn-cs"/>
        </a:defRPr>
      </a:lvl8pPr>
      <a:lvl9pPr marL="0" indent="0" algn="l" defTabSz="914400" rtl="0" eaLnBrk="1" latinLnBrk="0" hangingPunct="1">
        <a:lnSpc>
          <a:spcPct val="95000"/>
        </a:lnSpc>
        <a:spcBef>
          <a:spcPts val="400"/>
        </a:spcBef>
        <a:spcAft>
          <a:spcPts val="400"/>
        </a:spcAft>
        <a:buFont typeface="Arial" panose="020B0604020202020204" pitchFamily="34" charset="0"/>
        <a:buChar char="​"/>
        <a:defRPr sz="900" b="0" kern="1200">
          <a:solidFill>
            <a:schemeClr val="accent6"/>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1.tiff"/></Relationships>
</file>

<file path=ppt/slides/_rels/slide11.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png"/><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7" Type="http://schemas.openxmlformats.org/officeDocument/2006/relationships/image" Target="../media/image21.png"/><Relationship Id="rId8" Type="http://schemas.openxmlformats.org/officeDocument/2006/relationships/image" Target="../media/image16.png"/><Relationship Id="rId9" Type="http://schemas.openxmlformats.org/officeDocument/2006/relationships/image" Target="../media/image22.png"/><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23.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24.tiff"/></Relationships>
</file>

<file path=ppt/slides/_rels/slide18.xml.rels><?xml version="1.0" encoding="UTF-8" standalone="yes"?>
<Relationships xmlns="http://schemas.openxmlformats.org/package/2006/relationships"><Relationship Id="rId3" Type="http://schemas.openxmlformats.org/officeDocument/2006/relationships/image" Target="../media/image25.tiff"/><Relationship Id="rId4" Type="http://schemas.openxmlformats.org/officeDocument/2006/relationships/image" Target="../media/image26.png"/><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image" Target="../media/image27.tiff"/><Relationship Id="rId4" Type="http://schemas.openxmlformats.org/officeDocument/2006/relationships/image" Target="../media/image28.png"/><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29.tiff"/><Relationship Id="rId4" Type="http://schemas.openxmlformats.org/officeDocument/2006/relationships/image" Target="../media/image30.png"/><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image" Target="../media/image31.tiff"/><Relationship Id="rId4" Type="http://schemas.openxmlformats.org/officeDocument/2006/relationships/image" Target="../media/image32.png"/><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image" Target="../media/image33.png"/><Relationship Id="rId4" Type="http://schemas.openxmlformats.org/officeDocument/2006/relationships/image" Target="../media/image34.png"/><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35.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tiff"/></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5" Type="http://schemas.openxmlformats.org/officeDocument/2006/relationships/image" Target="../media/image6.tiff"/><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7.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0.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p:cNvPicPr>
            <a:picLocks noGrp="1" noChangeAspect="1"/>
          </p:cNvPicPr>
          <p:nvPr>
            <p:ph type="pic" sz="quarter" idx="12"/>
          </p:nvPr>
        </p:nvPicPr>
        <p:blipFill>
          <a:blip r:embed="rId2" cstate="hqprint">
            <a:extLst>
              <a:ext uri="{28A0092B-C50C-407E-A947-70E740481C1C}">
                <a14:useLocalDpi xmlns:a14="http://schemas.microsoft.com/office/drawing/2010/main"/>
              </a:ext>
            </a:extLst>
          </a:blip>
          <a:srcRect/>
          <a:stretch>
            <a:fillRect/>
          </a:stretch>
        </p:blipFill>
        <p:spPr>
          <a:xfrm>
            <a:off x="0" y="257961"/>
            <a:ext cx="9153549" cy="4344810"/>
          </a:xfrm>
        </p:spPr>
      </p:pic>
      <p:sp>
        <p:nvSpPr>
          <p:cNvPr id="7" name="Text Placeholder 6"/>
          <p:cNvSpPr>
            <a:spLocks noGrp="1"/>
          </p:cNvSpPr>
          <p:nvPr>
            <p:ph type="body" sz="quarter" idx="11"/>
          </p:nvPr>
        </p:nvSpPr>
        <p:spPr>
          <a:xfrm>
            <a:off x="1" y="3715529"/>
            <a:ext cx="6945086" cy="418576"/>
          </a:xfrm>
        </p:spPr>
        <p:txBody>
          <a:bodyPr/>
          <a:lstStyle/>
          <a:p>
            <a:r>
              <a:rPr lang="en-US" dirty="0"/>
              <a:t>Beyond Search</a:t>
            </a:r>
          </a:p>
        </p:txBody>
      </p:sp>
      <p:sp>
        <p:nvSpPr>
          <p:cNvPr id="6" name="Text Placeholder 5"/>
          <p:cNvSpPr>
            <a:spLocks noGrp="1"/>
          </p:cNvSpPr>
          <p:nvPr>
            <p:ph type="body" sz="quarter" idx="10"/>
          </p:nvPr>
        </p:nvSpPr>
        <p:spPr>
          <a:xfrm>
            <a:off x="0" y="2142170"/>
            <a:ext cx="5847397" cy="1377813"/>
          </a:xfrm>
        </p:spPr>
        <p:txBody>
          <a:bodyPr/>
          <a:lstStyle/>
          <a:p>
            <a:r>
              <a:rPr lang="en-US" dirty="0"/>
              <a:t>Recommendation Systems </a:t>
            </a:r>
          </a:p>
          <a:p>
            <a:r>
              <a:rPr lang="en-US" dirty="0"/>
              <a:t>Wide &amp; </a:t>
            </a:r>
            <a:r>
              <a:rPr lang="en-US" dirty="0" smtClean="0"/>
              <a:t>Deep </a:t>
            </a:r>
            <a:r>
              <a:rPr lang="mr-IN" dirty="0" smtClean="0"/>
              <a:t>–</a:t>
            </a:r>
            <a:r>
              <a:rPr lang="en-US" dirty="0" smtClean="0"/>
              <a:t> part 2</a:t>
            </a:r>
            <a:endParaRPr lang="en-US" dirty="0"/>
          </a:p>
        </p:txBody>
      </p:sp>
      <p:sp>
        <p:nvSpPr>
          <p:cNvPr id="8" name="TextBox 7"/>
          <p:cNvSpPr txBox="1"/>
          <p:nvPr/>
        </p:nvSpPr>
        <p:spPr>
          <a:xfrm>
            <a:off x="4842934" y="465356"/>
            <a:ext cx="4196026" cy="739690"/>
          </a:xfrm>
          <a:prstGeom prst="rect">
            <a:avLst/>
          </a:prstGeom>
          <a:noFill/>
        </p:spPr>
        <p:txBody>
          <a:bodyPr wrap="square" rtlCol="0">
            <a:spAutoFit/>
          </a:bodyPr>
          <a:lstStyle/>
          <a:p>
            <a:pPr algn="r">
              <a:lnSpc>
                <a:spcPct val="95000"/>
              </a:lnSpc>
              <a:spcBef>
                <a:spcPts val="400"/>
              </a:spcBef>
            </a:pPr>
            <a:r>
              <a:rPr lang="en-US" sz="1200" b="1">
                <a:solidFill>
                  <a:schemeClr val="bg1"/>
                </a:solidFill>
              </a:rPr>
              <a:t>Mo Patel</a:t>
            </a:r>
          </a:p>
          <a:p>
            <a:pPr algn="r">
              <a:lnSpc>
                <a:spcPct val="120000"/>
              </a:lnSpc>
              <a:spcBef>
                <a:spcPts val="400"/>
              </a:spcBef>
            </a:pPr>
            <a:r>
              <a:rPr lang="en-US" sz="1000">
                <a:solidFill>
                  <a:schemeClr val="bg1"/>
                </a:solidFill>
              </a:rPr>
              <a:t>Director, Artificial Intelligence</a:t>
            </a:r>
          </a:p>
          <a:p>
            <a:pPr algn="r">
              <a:lnSpc>
                <a:spcPct val="120000"/>
              </a:lnSpc>
              <a:spcBef>
                <a:spcPts val="400"/>
              </a:spcBef>
            </a:pPr>
            <a:r>
              <a:rPr lang="en-US" sz="1000">
                <a:solidFill>
                  <a:schemeClr val="bg1"/>
                </a:solidFill>
              </a:rPr>
              <a:t>Think Big Analytics</a:t>
            </a:r>
          </a:p>
        </p:txBody>
      </p:sp>
    </p:spTree>
    <p:extLst>
      <p:ext uri="{BB962C8B-B14F-4D97-AF65-F5344CB8AC3E}">
        <p14:creationId xmlns:p14="http://schemas.microsoft.com/office/powerpoint/2010/main" val="172970101"/>
      </p:ext>
    </p:extLst>
  </p:cSld>
  <p:clrMapOvr>
    <a:masterClrMapping/>
  </p:clrMapOvr>
  <p:transition spd="med">
    <p:fade/>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95261" y="517404"/>
            <a:ext cx="6512871" cy="3311459"/>
          </a:xfrm>
          <a:prstGeom prst="rect">
            <a:avLst/>
          </a:prstGeom>
        </p:spPr>
      </p:pic>
      <p:cxnSp>
        <p:nvCxnSpPr>
          <p:cNvPr id="17" name="Straight Arrow Connector 16"/>
          <p:cNvCxnSpPr/>
          <p:nvPr/>
        </p:nvCxnSpPr>
        <p:spPr>
          <a:xfrm flipV="1">
            <a:off x="3965046" y="4105060"/>
            <a:ext cx="2701453"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1577393" y="4105060"/>
            <a:ext cx="999535"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6" name="TextBox 5"/>
          <p:cNvSpPr txBox="1"/>
          <p:nvPr/>
        </p:nvSpPr>
        <p:spPr>
          <a:xfrm>
            <a:off x="205793" y="3986132"/>
            <a:ext cx="694421"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Inputs</a:t>
            </a:r>
          </a:p>
        </p:txBody>
      </p:sp>
      <p:sp>
        <p:nvSpPr>
          <p:cNvPr id="8" name="TextBox 7"/>
          <p:cNvSpPr txBox="1"/>
          <p:nvPr/>
        </p:nvSpPr>
        <p:spPr>
          <a:xfrm>
            <a:off x="1368059" y="3981748"/>
            <a:ext cx="974947"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Strengths</a:t>
            </a:r>
          </a:p>
        </p:txBody>
      </p:sp>
      <p:sp>
        <p:nvSpPr>
          <p:cNvPr id="9" name="TextBox 8"/>
          <p:cNvSpPr txBox="1"/>
          <p:nvPr/>
        </p:nvSpPr>
        <p:spPr>
          <a:xfrm>
            <a:off x="2581463" y="3981748"/>
            <a:ext cx="551754"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Sum</a:t>
            </a:r>
          </a:p>
        </p:txBody>
      </p:sp>
      <p:sp>
        <p:nvSpPr>
          <p:cNvPr id="10" name="TextBox 9"/>
          <p:cNvSpPr txBox="1"/>
          <p:nvPr/>
        </p:nvSpPr>
        <p:spPr>
          <a:xfrm>
            <a:off x="3133217" y="3981748"/>
            <a:ext cx="1013419"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Transform</a:t>
            </a:r>
          </a:p>
        </p:txBody>
      </p:sp>
      <p:sp>
        <p:nvSpPr>
          <p:cNvPr id="11" name="TextBox 10"/>
          <p:cNvSpPr txBox="1"/>
          <p:nvPr/>
        </p:nvSpPr>
        <p:spPr>
          <a:xfrm>
            <a:off x="6666499" y="3996712"/>
            <a:ext cx="801823"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Output</a:t>
            </a:r>
          </a:p>
        </p:txBody>
      </p:sp>
      <p:cxnSp>
        <p:nvCxnSpPr>
          <p:cNvPr id="13" name="Straight Arrow Connector 12"/>
          <p:cNvCxnSpPr/>
          <p:nvPr/>
        </p:nvCxnSpPr>
        <p:spPr>
          <a:xfrm>
            <a:off x="900214" y="4130250"/>
            <a:ext cx="467845" cy="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5156309" y="363763"/>
            <a:ext cx="2364750" cy="355482"/>
          </a:xfrm>
          <a:prstGeom prst="rect">
            <a:avLst/>
          </a:prstGeom>
          <a:noFill/>
        </p:spPr>
        <p:txBody>
          <a:bodyPr wrap="none" rtlCol="0">
            <a:spAutoFit/>
          </a:bodyPr>
          <a:lstStyle/>
          <a:p>
            <a:pPr>
              <a:lnSpc>
                <a:spcPct val="95000"/>
              </a:lnSpc>
              <a:spcBef>
                <a:spcPts val="400"/>
              </a:spcBef>
            </a:pPr>
            <a:r>
              <a:rPr lang="en-US" dirty="0" smtClean="0">
                <a:solidFill>
                  <a:srgbClr val="231F20"/>
                </a:solidFill>
              </a:rPr>
              <a:t>The artificial neuron</a:t>
            </a:r>
          </a:p>
        </p:txBody>
      </p:sp>
    </p:spTree>
    <p:extLst>
      <p:ext uri="{BB962C8B-B14F-4D97-AF65-F5344CB8AC3E}">
        <p14:creationId xmlns:p14="http://schemas.microsoft.com/office/powerpoint/2010/main" val="998476733"/>
      </p:ext>
    </p:extLst>
  </p:cSld>
  <p:clrMapOvr>
    <a:masterClrMapping/>
  </p:clrMapOvr>
  <p:transition spd="med">
    <p:fad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stretch>
            <a:fillRect/>
          </a:stretch>
        </p:blipFill>
        <p:spPr>
          <a:xfrm>
            <a:off x="95261" y="517404"/>
            <a:ext cx="6512871" cy="3311459"/>
          </a:xfrm>
          <a:prstGeom prst="rect">
            <a:avLst/>
          </a:prstGeom>
        </p:spPr>
      </p:pic>
      <p:cxnSp>
        <p:nvCxnSpPr>
          <p:cNvPr id="17" name="Straight Arrow Connector 16"/>
          <p:cNvCxnSpPr/>
          <p:nvPr/>
        </p:nvCxnSpPr>
        <p:spPr>
          <a:xfrm flipV="1">
            <a:off x="3965046" y="4105060"/>
            <a:ext cx="2701453"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1577393" y="4105060"/>
            <a:ext cx="999535"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6" name="TextBox 5"/>
          <p:cNvSpPr txBox="1"/>
          <p:nvPr/>
        </p:nvSpPr>
        <p:spPr>
          <a:xfrm>
            <a:off x="205793" y="3986132"/>
            <a:ext cx="694421"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Inputs</a:t>
            </a:r>
          </a:p>
        </p:txBody>
      </p:sp>
      <p:sp>
        <p:nvSpPr>
          <p:cNvPr id="8" name="TextBox 7"/>
          <p:cNvSpPr txBox="1"/>
          <p:nvPr/>
        </p:nvSpPr>
        <p:spPr>
          <a:xfrm>
            <a:off x="1368059" y="3981748"/>
            <a:ext cx="974947"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Strengths</a:t>
            </a:r>
          </a:p>
        </p:txBody>
      </p:sp>
      <p:sp>
        <p:nvSpPr>
          <p:cNvPr id="9" name="TextBox 8"/>
          <p:cNvSpPr txBox="1"/>
          <p:nvPr/>
        </p:nvSpPr>
        <p:spPr>
          <a:xfrm>
            <a:off x="2581463" y="3981748"/>
            <a:ext cx="551754"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Sum</a:t>
            </a:r>
          </a:p>
        </p:txBody>
      </p:sp>
      <p:sp>
        <p:nvSpPr>
          <p:cNvPr id="10" name="TextBox 9"/>
          <p:cNvSpPr txBox="1"/>
          <p:nvPr/>
        </p:nvSpPr>
        <p:spPr>
          <a:xfrm>
            <a:off x="3133217" y="3981748"/>
            <a:ext cx="1013419"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Transform</a:t>
            </a:r>
          </a:p>
        </p:txBody>
      </p:sp>
      <p:sp>
        <p:nvSpPr>
          <p:cNvPr id="11" name="TextBox 10"/>
          <p:cNvSpPr txBox="1"/>
          <p:nvPr/>
        </p:nvSpPr>
        <p:spPr>
          <a:xfrm>
            <a:off x="6666499" y="3996712"/>
            <a:ext cx="801823"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Output</a:t>
            </a:r>
          </a:p>
        </p:txBody>
      </p:sp>
      <p:cxnSp>
        <p:nvCxnSpPr>
          <p:cNvPr id="13" name="Straight Arrow Connector 12"/>
          <p:cNvCxnSpPr/>
          <p:nvPr/>
        </p:nvCxnSpPr>
        <p:spPr>
          <a:xfrm>
            <a:off x="900214" y="4130250"/>
            <a:ext cx="467845" cy="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12" name="Group 11"/>
          <p:cNvGrpSpPr/>
          <p:nvPr/>
        </p:nvGrpSpPr>
        <p:grpSpPr>
          <a:xfrm>
            <a:off x="2756006" y="2566620"/>
            <a:ext cx="2418080" cy="1360954"/>
            <a:chOff x="5648960" y="2580640"/>
            <a:chExt cx="2418080" cy="1360954"/>
          </a:xfrm>
        </p:grpSpPr>
        <p:sp>
          <p:nvSpPr>
            <p:cNvPr id="7" name="Rectangle 6"/>
            <p:cNvSpPr/>
            <p:nvPr/>
          </p:nvSpPr>
          <p:spPr>
            <a:xfrm>
              <a:off x="5648960" y="2580640"/>
              <a:ext cx="2418080" cy="1360954"/>
            </a:xfrm>
            <a:prstGeom prst="rect">
              <a:avLst/>
            </a:prstGeom>
            <a:solidFill>
              <a:schemeClr val="bg1"/>
            </a:solidFill>
            <a:ln w="15875">
              <a:solidFill>
                <a:schemeClr val="bg2">
                  <a:lumMod val="10000"/>
                </a:schemeClr>
              </a:solidFill>
              <a:miter lim="800000"/>
              <a:headEnd/>
              <a:tailEnd/>
            </a:ln>
            <a:effectLst/>
          </p:spPr>
          <p:txBody>
            <a:bodyPr wrap="square" tIns="91440" bIns="91440" rtlCol="0" anchor="t">
              <a:prstTxWarp prst="textNoShape">
                <a:avLst/>
              </a:prstTxWarp>
              <a:noAutofit/>
            </a:bodyPr>
            <a:lstStyle/>
            <a:p>
              <a:pPr algn="ctr"/>
              <a:endParaRPr lang="en-US" kern="0" dirty="0" err="1" smtClean="0">
                <a:solidFill>
                  <a:prstClr val="white"/>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8128" y="2667755"/>
              <a:ext cx="2076450" cy="1133475"/>
            </a:xfrm>
            <a:prstGeom prst="rect">
              <a:avLst/>
            </a:prstGeom>
            <a:solidFill>
              <a:schemeClr val="bg1"/>
            </a:solidFill>
            <a:ln w="22225">
              <a:noFill/>
            </a:ln>
          </p:spPr>
        </p:pic>
      </p:grpSp>
    </p:spTree>
    <p:extLst>
      <p:ext uri="{BB962C8B-B14F-4D97-AF65-F5344CB8AC3E}">
        <p14:creationId xmlns:p14="http://schemas.microsoft.com/office/powerpoint/2010/main" val="2110694044"/>
      </p:ext>
    </p:extLst>
  </p:cSld>
  <p:clrMapOvr>
    <a:masterClrMapping/>
  </p:clrMapOvr>
  <p:transition spd="med">
    <p:fad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Arrow Connector 16"/>
          <p:cNvCxnSpPr/>
          <p:nvPr/>
        </p:nvCxnSpPr>
        <p:spPr>
          <a:xfrm flipV="1">
            <a:off x="3965046" y="4105060"/>
            <a:ext cx="2701453"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1577393" y="4105060"/>
            <a:ext cx="999535"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6" name="TextBox 5"/>
          <p:cNvSpPr txBox="1"/>
          <p:nvPr/>
        </p:nvSpPr>
        <p:spPr>
          <a:xfrm>
            <a:off x="205793" y="3986132"/>
            <a:ext cx="694421"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Inputs</a:t>
            </a:r>
          </a:p>
        </p:txBody>
      </p:sp>
      <p:sp>
        <p:nvSpPr>
          <p:cNvPr id="8" name="TextBox 7"/>
          <p:cNvSpPr txBox="1"/>
          <p:nvPr/>
        </p:nvSpPr>
        <p:spPr>
          <a:xfrm>
            <a:off x="1368059" y="3981748"/>
            <a:ext cx="974947"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Strengths</a:t>
            </a:r>
          </a:p>
        </p:txBody>
      </p:sp>
      <p:sp>
        <p:nvSpPr>
          <p:cNvPr id="9" name="TextBox 8"/>
          <p:cNvSpPr txBox="1"/>
          <p:nvPr/>
        </p:nvSpPr>
        <p:spPr>
          <a:xfrm>
            <a:off x="2581463" y="3981748"/>
            <a:ext cx="551754"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Sum</a:t>
            </a:r>
          </a:p>
        </p:txBody>
      </p:sp>
      <p:sp>
        <p:nvSpPr>
          <p:cNvPr id="10" name="TextBox 9"/>
          <p:cNvSpPr txBox="1"/>
          <p:nvPr/>
        </p:nvSpPr>
        <p:spPr>
          <a:xfrm>
            <a:off x="3133217" y="3981748"/>
            <a:ext cx="1013419"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Transform</a:t>
            </a:r>
          </a:p>
        </p:txBody>
      </p:sp>
      <p:sp>
        <p:nvSpPr>
          <p:cNvPr id="11" name="TextBox 10"/>
          <p:cNvSpPr txBox="1"/>
          <p:nvPr/>
        </p:nvSpPr>
        <p:spPr>
          <a:xfrm>
            <a:off x="6666499" y="3996712"/>
            <a:ext cx="801823"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Output</a:t>
            </a:r>
          </a:p>
        </p:txBody>
      </p:sp>
      <p:cxnSp>
        <p:nvCxnSpPr>
          <p:cNvPr id="13" name="Straight Arrow Connector 12"/>
          <p:cNvCxnSpPr/>
          <p:nvPr/>
        </p:nvCxnSpPr>
        <p:spPr>
          <a:xfrm>
            <a:off x="900214" y="4130250"/>
            <a:ext cx="467845" cy="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72547" y="1264920"/>
            <a:ext cx="2943225" cy="409575"/>
          </a:xfrm>
          <a:prstGeom prst="rect">
            <a:avLst/>
          </a:prstGeom>
        </p:spPr>
      </p:pic>
      <p:pic>
        <p:nvPicPr>
          <p:cNvPr id="16" name="Picture 1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53484" y="1946376"/>
            <a:ext cx="3181350" cy="409575"/>
          </a:xfrm>
          <a:prstGeom prst="rect">
            <a:avLst/>
          </a:prstGeom>
        </p:spPr>
      </p:pic>
      <p:pic>
        <p:nvPicPr>
          <p:cNvPr id="19" name="Picture 1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63034" y="2554487"/>
            <a:ext cx="2762250" cy="409575"/>
          </a:xfrm>
          <a:prstGeom prst="rect">
            <a:avLst/>
          </a:prstGeom>
        </p:spPr>
      </p:pic>
      <p:sp>
        <p:nvSpPr>
          <p:cNvPr id="20" name="TextBox 19"/>
          <p:cNvSpPr txBox="1"/>
          <p:nvPr/>
        </p:nvSpPr>
        <p:spPr>
          <a:xfrm>
            <a:off x="1838960" y="1595120"/>
            <a:ext cx="184731" cy="355482"/>
          </a:xfrm>
          <a:prstGeom prst="rect">
            <a:avLst/>
          </a:prstGeom>
          <a:noFill/>
        </p:spPr>
        <p:txBody>
          <a:bodyPr wrap="none" rtlCol="0">
            <a:spAutoFit/>
          </a:bodyPr>
          <a:lstStyle/>
          <a:p>
            <a:pPr>
              <a:lnSpc>
                <a:spcPct val="95000"/>
              </a:lnSpc>
              <a:spcBef>
                <a:spcPts val="400"/>
              </a:spcBef>
            </a:pPr>
            <a:endParaRPr lang="en-US" dirty="0" err="1" smtClean="0">
              <a:solidFill>
                <a:srgbClr val="231F20"/>
              </a:solidFill>
            </a:endParaRPr>
          </a:p>
        </p:txBody>
      </p:sp>
    </p:spTree>
    <p:extLst>
      <p:ext uri="{BB962C8B-B14F-4D97-AF65-F5344CB8AC3E}">
        <p14:creationId xmlns:p14="http://schemas.microsoft.com/office/powerpoint/2010/main" val="701739569"/>
      </p:ext>
    </p:extLst>
  </p:cSld>
  <p:clrMapOvr>
    <a:masterClrMapping/>
  </p:clrMapOvr>
  <p:transition spd="med">
    <p:fad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1778" y="0"/>
            <a:ext cx="2799073" cy="4198609"/>
          </a:xfrm>
          <a:prstGeom prst="rect">
            <a:avLst/>
          </a:prstGeom>
        </p:spPr>
      </p:pic>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20" name="TextBox 19"/>
          <p:cNvSpPr txBox="1"/>
          <p:nvPr/>
        </p:nvSpPr>
        <p:spPr>
          <a:xfrm>
            <a:off x="1838960" y="1595120"/>
            <a:ext cx="184731" cy="355482"/>
          </a:xfrm>
          <a:prstGeom prst="rect">
            <a:avLst/>
          </a:prstGeom>
          <a:noFill/>
        </p:spPr>
        <p:txBody>
          <a:bodyPr wrap="none" rtlCol="0">
            <a:spAutoFit/>
          </a:bodyPr>
          <a:lstStyle/>
          <a:p>
            <a:pPr>
              <a:lnSpc>
                <a:spcPct val="95000"/>
              </a:lnSpc>
              <a:spcBef>
                <a:spcPts val="400"/>
              </a:spcBef>
            </a:pPr>
            <a:endParaRPr lang="en-US" dirty="0" err="1" smtClean="0">
              <a:solidFill>
                <a:srgbClr val="231F20"/>
              </a:solidFill>
            </a:endParaRPr>
          </a:p>
        </p:txBody>
      </p:sp>
      <p:sp>
        <p:nvSpPr>
          <p:cNvPr id="5" name="TextBox 4"/>
          <p:cNvSpPr txBox="1"/>
          <p:nvPr/>
        </p:nvSpPr>
        <p:spPr>
          <a:xfrm>
            <a:off x="211336" y="984896"/>
            <a:ext cx="1925439" cy="881780"/>
          </a:xfrm>
          <a:prstGeom prst="rect">
            <a:avLst/>
          </a:prstGeom>
          <a:noFill/>
        </p:spPr>
        <p:txBody>
          <a:bodyPr wrap="square" rtlCol="0">
            <a:spAutoFit/>
          </a:bodyPr>
          <a:lstStyle/>
          <a:p>
            <a:pPr>
              <a:lnSpc>
                <a:spcPct val="95000"/>
              </a:lnSpc>
              <a:spcBef>
                <a:spcPts val="400"/>
              </a:spcBef>
            </a:pPr>
            <a:r>
              <a:rPr lang="en-US" dirty="0" smtClean="0">
                <a:solidFill>
                  <a:srgbClr val="231F20"/>
                </a:solidFill>
              </a:rPr>
              <a:t>Feed-Forward Neural Networks</a:t>
            </a:r>
          </a:p>
        </p:txBody>
      </p:sp>
    </p:spTree>
    <p:extLst>
      <p:ext uri="{BB962C8B-B14F-4D97-AF65-F5344CB8AC3E}">
        <p14:creationId xmlns:p14="http://schemas.microsoft.com/office/powerpoint/2010/main" val="686964160"/>
      </p:ext>
    </p:extLst>
  </p:cSld>
  <p:clrMapOvr>
    <a:masterClrMapping/>
  </p:clrMapOvr>
  <p:transition spd="med">
    <p:fad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p:cNvSpPr txBox="1"/>
          <p:nvPr/>
        </p:nvSpPr>
        <p:spPr>
          <a:xfrm flipH="1">
            <a:off x="5501633" y="728790"/>
            <a:ext cx="2633795" cy="3813865"/>
          </a:xfrm>
          <a:prstGeom prst="rect">
            <a:avLst/>
          </a:prstGeom>
          <a:solidFill>
            <a:schemeClr val="bg1"/>
          </a:solidFill>
        </p:spPr>
        <p:txBody>
          <a:bodyPr wrap="square" rtlCol="0">
            <a:spAutoFit/>
          </a:bodyPr>
          <a:lstStyle/>
          <a:p>
            <a:pPr>
              <a:lnSpc>
                <a:spcPct val="95000"/>
              </a:lnSpc>
              <a:spcBef>
                <a:spcPts val="400"/>
              </a:spcBef>
            </a:pPr>
            <a:r>
              <a:rPr lang="en-US" sz="2300" dirty="0" smtClean="0">
                <a:solidFill>
                  <a:srgbClr val="231F20"/>
                </a:solidFill>
              </a:rPr>
              <a:t>Let the weight</a:t>
            </a:r>
          </a:p>
          <a:p>
            <a:pPr>
              <a:lnSpc>
                <a:spcPct val="95000"/>
              </a:lnSpc>
              <a:spcBef>
                <a:spcPts val="400"/>
              </a:spcBef>
            </a:pPr>
            <a:r>
              <a:rPr lang="en-US" sz="2300" dirty="0" smtClean="0">
                <a:solidFill>
                  <a:srgbClr val="231F20"/>
                </a:solidFill>
              </a:rPr>
              <a:t>be the weight of the connection between the</a:t>
            </a:r>
          </a:p>
          <a:p>
            <a:pPr>
              <a:lnSpc>
                <a:spcPct val="95000"/>
              </a:lnSpc>
              <a:spcBef>
                <a:spcPts val="400"/>
              </a:spcBef>
            </a:pPr>
            <a:r>
              <a:rPr lang="en-US" sz="2300" dirty="0" smtClean="0">
                <a:solidFill>
                  <a:srgbClr val="231F20"/>
                </a:solidFill>
              </a:rPr>
              <a:t>neuron in the </a:t>
            </a:r>
          </a:p>
          <a:p>
            <a:pPr>
              <a:lnSpc>
                <a:spcPct val="95000"/>
              </a:lnSpc>
              <a:spcBef>
                <a:spcPts val="400"/>
              </a:spcBef>
            </a:pPr>
            <a:r>
              <a:rPr lang="en-US" sz="2300" dirty="0" smtClean="0">
                <a:solidFill>
                  <a:srgbClr val="231F20"/>
                </a:solidFill>
              </a:rPr>
              <a:t>layer with the</a:t>
            </a:r>
          </a:p>
          <a:p>
            <a:pPr>
              <a:lnSpc>
                <a:spcPct val="95000"/>
              </a:lnSpc>
              <a:spcBef>
                <a:spcPts val="400"/>
              </a:spcBef>
            </a:pPr>
            <a:r>
              <a:rPr lang="en-US" sz="2300" dirty="0" smtClean="0">
                <a:solidFill>
                  <a:srgbClr val="231F20"/>
                </a:solidFill>
              </a:rPr>
              <a:t>neuron in the</a:t>
            </a:r>
          </a:p>
          <a:p>
            <a:pPr>
              <a:lnSpc>
                <a:spcPct val="95000"/>
              </a:lnSpc>
              <a:spcBef>
                <a:spcPts val="400"/>
              </a:spcBef>
            </a:pPr>
            <a:r>
              <a:rPr lang="en-US" sz="2300" dirty="0" smtClean="0">
                <a:solidFill>
                  <a:srgbClr val="231F20"/>
                </a:solidFill>
              </a:rPr>
              <a:t>layer.</a:t>
            </a:r>
          </a:p>
          <a:p>
            <a:pPr>
              <a:lnSpc>
                <a:spcPct val="95000"/>
              </a:lnSpc>
              <a:spcBef>
                <a:spcPts val="400"/>
              </a:spcBef>
            </a:pPr>
            <a:r>
              <a:rPr lang="en-US" sz="2300" dirty="0" smtClean="0">
                <a:solidFill>
                  <a:srgbClr val="231F20"/>
                </a:solidFill>
              </a:rPr>
              <a:t>Parameter </a:t>
            </a:r>
          </a:p>
          <a:p>
            <a:pPr>
              <a:lnSpc>
                <a:spcPct val="95000"/>
              </a:lnSpc>
              <a:spcBef>
                <a:spcPts val="400"/>
              </a:spcBef>
            </a:pPr>
            <a:r>
              <a:rPr lang="en-US" sz="2300" dirty="0" smtClean="0">
                <a:solidFill>
                  <a:srgbClr val="231F20"/>
                </a:solidFill>
              </a:rPr>
              <a:t>vector:  </a:t>
            </a:r>
          </a:p>
        </p:txBody>
      </p:sp>
      <p:sp>
        <p:nvSpPr>
          <p:cNvPr id="3" name="Title 2"/>
          <p:cNvSpPr>
            <a:spLocks noGrp="1"/>
          </p:cNvSpPr>
          <p:nvPr>
            <p:ph type="title"/>
          </p:nvPr>
        </p:nvSpPr>
        <p:spPr>
          <a:xfrm>
            <a:off x="2702560" y="3410850"/>
            <a:ext cx="8229600" cy="568230"/>
          </a:xfrm>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20" name="TextBox 19"/>
          <p:cNvSpPr txBox="1"/>
          <p:nvPr/>
        </p:nvSpPr>
        <p:spPr>
          <a:xfrm>
            <a:off x="1838960" y="1595120"/>
            <a:ext cx="184731" cy="355482"/>
          </a:xfrm>
          <a:prstGeom prst="rect">
            <a:avLst/>
          </a:prstGeom>
          <a:noFill/>
        </p:spPr>
        <p:txBody>
          <a:bodyPr wrap="none" rtlCol="0">
            <a:spAutoFit/>
          </a:bodyPr>
          <a:lstStyle/>
          <a:p>
            <a:pPr>
              <a:lnSpc>
                <a:spcPct val="95000"/>
              </a:lnSpc>
              <a:spcBef>
                <a:spcPts val="400"/>
              </a:spcBef>
            </a:pPr>
            <a:endParaRPr lang="en-US" dirty="0" err="1" smtClean="0">
              <a:solidFill>
                <a:srgbClr val="231F20"/>
              </a:solidFill>
            </a:endParaRPr>
          </a:p>
        </p:txBody>
      </p:sp>
      <p:sp>
        <p:nvSpPr>
          <p:cNvPr id="5" name="TextBox 4"/>
          <p:cNvSpPr txBox="1"/>
          <p:nvPr/>
        </p:nvSpPr>
        <p:spPr>
          <a:xfrm>
            <a:off x="211336" y="984896"/>
            <a:ext cx="1925439" cy="881780"/>
          </a:xfrm>
          <a:prstGeom prst="rect">
            <a:avLst/>
          </a:prstGeom>
          <a:noFill/>
        </p:spPr>
        <p:txBody>
          <a:bodyPr wrap="square" rtlCol="0">
            <a:spAutoFit/>
          </a:bodyPr>
          <a:lstStyle/>
          <a:p>
            <a:pPr>
              <a:lnSpc>
                <a:spcPct val="95000"/>
              </a:lnSpc>
              <a:spcBef>
                <a:spcPts val="400"/>
              </a:spcBef>
            </a:pPr>
            <a:r>
              <a:rPr lang="en-US" dirty="0" smtClean="0">
                <a:solidFill>
                  <a:srgbClr val="231F20"/>
                </a:solidFill>
              </a:rPr>
              <a:t>Feed-Forward Neural Networks</a:t>
            </a:r>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97885" y="602275"/>
            <a:ext cx="628650" cy="590550"/>
          </a:xfrm>
          <a:prstGeom prst="rect">
            <a:avLst/>
          </a:prstGeom>
        </p:spPr>
      </p:pic>
      <p:pic>
        <p:nvPicPr>
          <p:cNvPr id="9" name="Picture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1753" y="1714632"/>
            <a:ext cx="381000" cy="361950"/>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15213" y="2084602"/>
            <a:ext cx="457200" cy="361950"/>
          </a:xfrm>
          <a:prstGeom prst="rect">
            <a:avLst/>
          </a:prstGeom>
        </p:spPr>
      </p:pic>
      <p:pic>
        <p:nvPicPr>
          <p:cNvPr id="11" name="Picture 10"/>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23651" y="2477086"/>
            <a:ext cx="447675" cy="438150"/>
          </a:xfrm>
          <a:prstGeom prst="rect">
            <a:avLst/>
          </a:prstGeom>
        </p:spPr>
      </p:pic>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56233" y="2850380"/>
            <a:ext cx="1095375" cy="381000"/>
          </a:xfrm>
          <a:prstGeom prst="rect">
            <a:avLst/>
          </a:prstGeom>
        </p:spPr>
      </p:pic>
      <p:pic>
        <p:nvPicPr>
          <p:cNvPr id="16" name="Picture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51778" y="0"/>
            <a:ext cx="2799073" cy="4198609"/>
          </a:xfrm>
          <a:prstGeom prst="rect">
            <a:avLst/>
          </a:prstGeom>
        </p:spPr>
      </p:pic>
      <p:pic>
        <p:nvPicPr>
          <p:cNvPr id="14" name="Picture 1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089140" y="4105595"/>
            <a:ext cx="314325" cy="352425"/>
          </a:xfrm>
          <a:prstGeom prst="rect">
            <a:avLst/>
          </a:prstGeom>
        </p:spPr>
      </p:pic>
    </p:spTree>
    <p:extLst>
      <p:ext uri="{BB962C8B-B14F-4D97-AF65-F5344CB8AC3E}">
        <p14:creationId xmlns:p14="http://schemas.microsoft.com/office/powerpoint/2010/main" val="1060998789"/>
      </p:ext>
    </p:extLst>
  </p:cSld>
  <p:clrMapOvr>
    <a:masterClrMapping/>
  </p:clrMapOvr>
  <p:transition spd="med">
    <p:fad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702560" y="3410850"/>
            <a:ext cx="8229600" cy="568230"/>
          </a:xfrm>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20" name="TextBox 19"/>
          <p:cNvSpPr txBox="1"/>
          <p:nvPr/>
        </p:nvSpPr>
        <p:spPr>
          <a:xfrm>
            <a:off x="1838960" y="1595120"/>
            <a:ext cx="184731" cy="355482"/>
          </a:xfrm>
          <a:prstGeom prst="rect">
            <a:avLst/>
          </a:prstGeom>
          <a:noFill/>
        </p:spPr>
        <p:txBody>
          <a:bodyPr wrap="none" rtlCol="0">
            <a:spAutoFit/>
          </a:bodyPr>
          <a:lstStyle/>
          <a:p>
            <a:pPr>
              <a:lnSpc>
                <a:spcPct val="95000"/>
              </a:lnSpc>
              <a:spcBef>
                <a:spcPts val="400"/>
              </a:spcBef>
            </a:pPr>
            <a:endParaRPr lang="en-US" dirty="0" err="1" smtClean="0">
              <a:solidFill>
                <a:srgbClr val="231F20"/>
              </a:solidFill>
            </a:endParaRPr>
          </a:p>
        </p:txBody>
      </p:sp>
      <p:sp>
        <p:nvSpPr>
          <p:cNvPr id="5" name="TextBox 4"/>
          <p:cNvSpPr txBox="1"/>
          <p:nvPr/>
        </p:nvSpPr>
        <p:spPr>
          <a:xfrm>
            <a:off x="211336" y="984896"/>
            <a:ext cx="1925439" cy="881780"/>
          </a:xfrm>
          <a:prstGeom prst="rect">
            <a:avLst/>
          </a:prstGeom>
          <a:noFill/>
        </p:spPr>
        <p:txBody>
          <a:bodyPr wrap="square" rtlCol="0">
            <a:spAutoFit/>
          </a:bodyPr>
          <a:lstStyle/>
          <a:p>
            <a:pPr>
              <a:lnSpc>
                <a:spcPct val="95000"/>
              </a:lnSpc>
              <a:spcBef>
                <a:spcPts val="400"/>
              </a:spcBef>
            </a:pPr>
            <a:r>
              <a:rPr lang="en-US" dirty="0" smtClean="0">
                <a:solidFill>
                  <a:srgbClr val="231F20"/>
                </a:solidFill>
              </a:rPr>
              <a:t>Feed-Forward Neural Networks</a:t>
            </a:r>
          </a:p>
        </p:txBody>
      </p:sp>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51778" y="0"/>
            <a:ext cx="2799073" cy="4198609"/>
          </a:xfrm>
          <a:prstGeom prst="rect">
            <a:avLst/>
          </a:prstGeom>
        </p:spPr>
      </p:pic>
      <p:sp>
        <p:nvSpPr>
          <p:cNvPr id="2" name="TextBox 1"/>
          <p:cNvSpPr txBox="1"/>
          <p:nvPr/>
        </p:nvSpPr>
        <p:spPr>
          <a:xfrm>
            <a:off x="5415280" y="984896"/>
            <a:ext cx="3058160" cy="2351413"/>
          </a:xfrm>
          <a:prstGeom prst="rect">
            <a:avLst/>
          </a:prstGeom>
          <a:noFill/>
        </p:spPr>
        <p:txBody>
          <a:bodyPr wrap="square" rtlCol="0">
            <a:spAutoFit/>
          </a:bodyPr>
          <a:lstStyle/>
          <a:p>
            <a:pPr>
              <a:lnSpc>
                <a:spcPct val="95000"/>
              </a:lnSpc>
              <a:spcBef>
                <a:spcPts val="400"/>
              </a:spcBef>
            </a:pPr>
            <a:r>
              <a:rPr lang="en-US" sz="1600" dirty="0" smtClean="0">
                <a:solidFill>
                  <a:srgbClr val="231F20"/>
                </a:solidFill>
              </a:rPr>
              <a:t>Note:</a:t>
            </a:r>
          </a:p>
          <a:p>
            <a:pPr marL="285750" indent="-285750">
              <a:lnSpc>
                <a:spcPct val="95000"/>
              </a:lnSpc>
              <a:spcBef>
                <a:spcPts val="400"/>
              </a:spcBef>
              <a:buFont typeface="Arial" charset="0"/>
              <a:buChar char="•"/>
            </a:pPr>
            <a:r>
              <a:rPr lang="en-US" sz="1600" dirty="0" smtClean="0">
                <a:solidFill>
                  <a:srgbClr val="231F20"/>
                </a:solidFill>
              </a:rPr>
              <a:t>Connections only traverse from a lower layer to a higher layer.</a:t>
            </a:r>
          </a:p>
          <a:p>
            <a:pPr marL="285750" indent="-285750">
              <a:lnSpc>
                <a:spcPct val="95000"/>
              </a:lnSpc>
              <a:spcBef>
                <a:spcPts val="400"/>
              </a:spcBef>
              <a:buFont typeface="Arial" charset="0"/>
              <a:buChar char="•"/>
            </a:pPr>
            <a:r>
              <a:rPr lang="en-US" sz="1600" dirty="0" smtClean="0">
                <a:solidFill>
                  <a:srgbClr val="231F20"/>
                </a:solidFill>
              </a:rPr>
              <a:t>There are no connections between neurons in the same layer.</a:t>
            </a:r>
          </a:p>
          <a:p>
            <a:pPr marL="285750" indent="-285750">
              <a:lnSpc>
                <a:spcPct val="95000"/>
              </a:lnSpc>
              <a:spcBef>
                <a:spcPts val="400"/>
              </a:spcBef>
              <a:buFont typeface="Arial" charset="0"/>
              <a:buChar char="•"/>
            </a:pPr>
            <a:r>
              <a:rPr lang="en-US" sz="1600" dirty="0" smtClean="0">
                <a:solidFill>
                  <a:srgbClr val="231F20"/>
                </a:solidFill>
              </a:rPr>
              <a:t>No connections transmit from higher to lower.</a:t>
            </a:r>
          </a:p>
        </p:txBody>
      </p:sp>
    </p:spTree>
    <p:extLst>
      <p:ext uri="{BB962C8B-B14F-4D97-AF65-F5344CB8AC3E}">
        <p14:creationId xmlns:p14="http://schemas.microsoft.com/office/powerpoint/2010/main" val="1828831246"/>
      </p:ext>
    </p:extLst>
  </p:cSld>
  <p:clrMapOvr>
    <a:masterClrMapping/>
  </p:clrMapOvr>
  <p:transition spd="med">
    <p:fad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Arrow Connector 16"/>
          <p:cNvCxnSpPr/>
          <p:nvPr/>
        </p:nvCxnSpPr>
        <p:spPr>
          <a:xfrm flipV="1">
            <a:off x="3965046" y="4105060"/>
            <a:ext cx="2701453"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1577393" y="4105060"/>
            <a:ext cx="999535"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6" name="TextBox 5"/>
          <p:cNvSpPr txBox="1"/>
          <p:nvPr/>
        </p:nvSpPr>
        <p:spPr>
          <a:xfrm>
            <a:off x="205793" y="3986132"/>
            <a:ext cx="694421"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Inputs</a:t>
            </a:r>
          </a:p>
        </p:txBody>
      </p:sp>
      <p:sp>
        <p:nvSpPr>
          <p:cNvPr id="8" name="TextBox 7"/>
          <p:cNvSpPr txBox="1"/>
          <p:nvPr/>
        </p:nvSpPr>
        <p:spPr>
          <a:xfrm>
            <a:off x="1368059" y="3981748"/>
            <a:ext cx="974947"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Strengths</a:t>
            </a:r>
          </a:p>
        </p:txBody>
      </p:sp>
      <p:sp>
        <p:nvSpPr>
          <p:cNvPr id="9" name="TextBox 8"/>
          <p:cNvSpPr txBox="1"/>
          <p:nvPr/>
        </p:nvSpPr>
        <p:spPr>
          <a:xfrm>
            <a:off x="2581463" y="3981748"/>
            <a:ext cx="551754"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Sum</a:t>
            </a:r>
          </a:p>
        </p:txBody>
      </p:sp>
      <p:sp>
        <p:nvSpPr>
          <p:cNvPr id="10" name="TextBox 9"/>
          <p:cNvSpPr txBox="1"/>
          <p:nvPr/>
        </p:nvSpPr>
        <p:spPr>
          <a:xfrm>
            <a:off x="3133217" y="3981748"/>
            <a:ext cx="1013419"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Transform</a:t>
            </a:r>
          </a:p>
        </p:txBody>
      </p:sp>
      <p:sp>
        <p:nvSpPr>
          <p:cNvPr id="11" name="TextBox 10"/>
          <p:cNvSpPr txBox="1"/>
          <p:nvPr/>
        </p:nvSpPr>
        <p:spPr>
          <a:xfrm>
            <a:off x="6666499" y="3996712"/>
            <a:ext cx="801823"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Output</a:t>
            </a:r>
          </a:p>
        </p:txBody>
      </p:sp>
      <p:cxnSp>
        <p:nvCxnSpPr>
          <p:cNvPr id="13" name="Straight Arrow Connector 12"/>
          <p:cNvCxnSpPr/>
          <p:nvPr/>
        </p:nvCxnSpPr>
        <p:spPr>
          <a:xfrm>
            <a:off x="900214" y="4130250"/>
            <a:ext cx="467845" cy="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2" name="Picture 1"/>
          <p:cNvPicPr>
            <a:picLocks noChangeAspect="1"/>
          </p:cNvPicPr>
          <p:nvPr/>
        </p:nvPicPr>
        <p:blipFill>
          <a:blip r:embed="rId3"/>
          <a:stretch>
            <a:fillRect/>
          </a:stretch>
        </p:blipFill>
        <p:spPr>
          <a:xfrm>
            <a:off x="205793" y="756934"/>
            <a:ext cx="6473101" cy="3074723"/>
          </a:xfrm>
          <a:prstGeom prst="rect">
            <a:avLst/>
          </a:prstGeom>
        </p:spPr>
      </p:pic>
    </p:spTree>
    <p:extLst>
      <p:ext uri="{BB962C8B-B14F-4D97-AF65-F5344CB8AC3E}">
        <p14:creationId xmlns:p14="http://schemas.microsoft.com/office/powerpoint/2010/main" val="913917693"/>
      </p:ext>
    </p:extLst>
  </p:cSld>
  <p:clrMapOvr>
    <a:masterClrMapping/>
  </p:clrMapOvr>
  <p:transition spd="med">
    <p:fad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pic>
        <p:nvPicPr>
          <p:cNvPr id="5" name="Picture 4"/>
          <p:cNvPicPr>
            <a:picLocks noChangeAspect="1"/>
          </p:cNvPicPr>
          <p:nvPr/>
        </p:nvPicPr>
        <p:blipFill>
          <a:blip r:embed="rId3"/>
          <a:stretch>
            <a:fillRect/>
          </a:stretch>
        </p:blipFill>
        <p:spPr>
          <a:xfrm>
            <a:off x="3592928" y="1177215"/>
            <a:ext cx="3224078" cy="2538961"/>
          </a:xfrm>
          <a:prstGeom prst="rect">
            <a:avLst/>
          </a:prstGeom>
        </p:spPr>
      </p:pic>
      <p:sp>
        <p:nvSpPr>
          <p:cNvPr id="7" name="TextBox 6"/>
          <p:cNvSpPr txBox="1"/>
          <p:nvPr/>
        </p:nvSpPr>
        <p:spPr>
          <a:xfrm>
            <a:off x="365760" y="1554480"/>
            <a:ext cx="3129280" cy="1729704"/>
          </a:xfrm>
          <a:prstGeom prst="rect">
            <a:avLst/>
          </a:prstGeom>
          <a:noFill/>
        </p:spPr>
        <p:txBody>
          <a:bodyPr wrap="square" rtlCol="0">
            <a:spAutoFit/>
          </a:bodyPr>
          <a:lstStyle/>
          <a:p>
            <a:pPr>
              <a:lnSpc>
                <a:spcPct val="95000"/>
              </a:lnSpc>
              <a:spcBef>
                <a:spcPts val="400"/>
              </a:spcBef>
            </a:pPr>
            <a:r>
              <a:rPr lang="en-US" sz="1400" dirty="0">
                <a:solidFill>
                  <a:srgbClr val="231F20"/>
                </a:solidFill>
              </a:rPr>
              <a:t>A </a:t>
            </a:r>
            <a:r>
              <a:rPr lang="en-US" sz="1400" b="1" dirty="0">
                <a:solidFill>
                  <a:srgbClr val="231F20"/>
                </a:solidFill>
              </a:rPr>
              <a:t>step function </a:t>
            </a:r>
            <a:r>
              <a:rPr lang="en-US" sz="1400" dirty="0">
                <a:solidFill>
                  <a:srgbClr val="231F20"/>
                </a:solidFill>
              </a:rPr>
              <a:t>is a function </a:t>
            </a:r>
            <a:r>
              <a:rPr lang="en-US" sz="1400" dirty="0" smtClean="0">
                <a:solidFill>
                  <a:srgbClr val="231F20"/>
                </a:solidFill>
              </a:rPr>
              <a:t>was </a:t>
            </a:r>
            <a:r>
              <a:rPr lang="en-US" sz="1400" dirty="0">
                <a:solidFill>
                  <a:srgbClr val="231F20"/>
                </a:solidFill>
              </a:rPr>
              <a:t>used by the original Perceptron. The output is a certain value, A1, if the input sum is above a certain threshold and A0 if the input sum is below a certain threshold. The values used by the Perceptron were A1 = 1 and A0 = 0.</a:t>
            </a:r>
            <a:endParaRPr lang="en-US" sz="1400" dirty="0" smtClean="0">
              <a:solidFill>
                <a:srgbClr val="231F20"/>
              </a:solidFill>
            </a:endParaRPr>
          </a:p>
        </p:txBody>
      </p:sp>
      <p:sp>
        <p:nvSpPr>
          <p:cNvPr id="15" name="TextBox 14"/>
          <p:cNvSpPr txBox="1"/>
          <p:nvPr/>
        </p:nvSpPr>
        <p:spPr>
          <a:xfrm>
            <a:off x="211336" y="984896"/>
            <a:ext cx="2836664" cy="355482"/>
          </a:xfrm>
          <a:prstGeom prst="rect">
            <a:avLst/>
          </a:prstGeom>
          <a:noFill/>
        </p:spPr>
        <p:txBody>
          <a:bodyPr wrap="square" rtlCol="0">
            <a:spAutoFit/>
          </a:bodyPr>
          <a:lstStyle/>
          <a:p>
            <a:pPr>
              <a:lnSpc>
                <a:spcPct val="95000"/>
              </a:lnSpc>
              <a:spcBef>
                <a:spcPts val="400"/>
              </a:spcBef>
            </a:pPr>
            <a:r>
              <a:rPr lang="en-US" smtClean="0">
                <a:solidFill>
                  <a:srgbClr val="231F20"/>
                </a:solidFill>
              </a:rPr>
              <a:t>Activation Functions</a:t>
            </a:r>
            <a:endParaRPr lang="en-US" dirty="0" smtClean="0">
              <a:solidFill>
                <a:srgbClr val="231F20"/>
              </a:solidFill>
            </a:endParaRPr>
          </a:p>
        </p:txBody>
      </p:sp>
    </p:spTree>
    <p:extLst>
      <p:ext uri="{BB962C8B-B14F-4D97-AF65-F5344CB8AC3E}">
        <p14:creationId xmlns:p14="http://schemas.microsoft.com/office/powerpoint/2010/main" val="1079673078"/>
      </p:ext>
    </p:extLst>
  </p:cSld>
  <p:clrMapOvr>
    <a:masterClrMapping/>
  </p:clrMapOvr>
  <p:transition spd="med">
    <p:fad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7" name="TextBox 6"/>
          <p:cNvSpPr txBox="1"/>
          <p:nvPr/>
        </p:nvSpPr>
        <p:spPr>
          <a:xfrm>
            <a:off x="365760" y="1554480"/>
            <a:ext cx="3129280" cy="706347"/>
          </a:xfrm>
          <a:prstGeom prst="rect">
            <a:avLst/>
          </a:prstGeom>
          <a:noFill/>
        </p:spPr>
        <p:txBody>
          <a:bodyPr wrap="square" rtlCol="0">
            <a:spAutoFit/>
          </a:bodyPr>
          <a:lstStyle/>
          <a:p>
            <a:pPr>
              <a:lnSpc>
                <a:spcPct val="95000"/>
              </a:lnSpc>
              <a:spcBef>
                <a:spcPts val="400"/>
              </a:spcBef>
            </a:pPr>
            <a:r>
              <a:rPr lang="en-US" sz="1400" dirty="0"/>
              <a:t>A </a:t>
            </a:r>
            <a:r>
              <a:rPr lang="en-US" sz="1400" b="1" dirty="0"/>
              <a:t>log-sigmoid</a:t>
            </a:r>
            <a:r>
              <a:rPr lang="en-US" sz="1400" dirty="0"/>
              <a:t> function, also known as a </a:t>
            </a:r>
            <a:r>
              <a:rPr lang="en-US" sz="1400" b="1" dirty="0"/>
              <a:t>logistic</a:t>
            </a:r>
            <a:r>
              <a:rPr lang="en-US" sz="1400" dirty="0"/>
              <a:t> function, is given by the relationship:</a:t>
            </a:r>
            <a:endParaRPr lang="en-US" sz="1400" dirty="0" smtClean="0">
              <a:solidFill>
                <a:srgbClr val="231F20"/>
              </a:solidFill>
            </a:endParaRPr>
          </a:p>
        </p:txBody>
      </p:sp>
      <p:sp>
        <p:nvSpPr>
          <p:cNvPr id="15" name="TextBox 14"/>
          <p:cNvSpPr txBox="1"/>
          <p:nvPr/>
        </p:nvSpPr>
        <p:spPr>
          <a:xfrm>
            <a:off x="211336" y="984896"/>
            <a:ext cx="2836664" cy="355482"/>
          </a:xfrm>
          <a:prstGeom prst="rect">
            <a:avLst/>
          </a:prstGeom>
          <a:noFill/>
        </p:spPr>
        <p:txBody>
          <a:bodyPr wrap="square" rtlCol="0">
            <a:spAutoFit/>
          </a:bodyPr>
          <a:lstStyle/>
          <a:p>
            <a:pPr>
              <a:lnSpc>
                <a:spcPct val="95000"/>
              </a:lnSpc>
              <a:spcBef>
                <a:spcPts val="400"/>
              </a:spcBef>
            </a:pPr>
            <a:r>
              <a:rPr lang="en-US" smtClean="0">
                <a:solidFill>
                  <a:srgbClr val="231F20"/>
                </a:solidFill>
              </a:rPr>
              <a:t>Activation Functions</a:t>
            </a:r>
            <a:endParaRPr lang="en-US" dirty="0" smtClean="0">
              <a:solidFill>
                <a:srgbClr val="231F20"/>
              </a:solidFill>
            </a:endParaRPr>
          </a:p>
        </p:txBody>
      </p:sp>
      <p:pic>
        <p:nvPicPr>
          <p:cNvPr id="2" name="Picture 1"/>
          <p:cNvPicPr>
            <a:picLocks noChangeAspect="1"/>
          </p:cNvPicPr>
          <p:nvPr/>
        </p:nvPicPr>
        <p:blipFill>
          <a:blip r:embed="rId3"/>
          <a:stretch>
            <a:fillRect/>
          </a:stretch>
        </p:blipFill>
        <p:spPr>
          <a:xfrm>
            <a:off x="3912728" y="1103612"/>
            <a:ext cx="3341511" cy="263144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5487" y="2531036"/>
            <a:ext cx="2409825" cy="790575"/>
          </a:xfrm>
          <a:prstGeom prst="rect">
            <a:avLst/>
          </a:prstGeom>
        </p:spPr>
      </p:pic>
    </p:spTree>
    <p:extLst>
      <p:ext uri="{BB962C8B-B14F-4D97-AF65-F5344CB8AC3E}">
        <p14:creationId xmlns:p14="http://schemas.microsoft.com/office/powerpoint/2010/main" val="2088456816"/>
      </p:ext>
    </p:extLst>
  </p:cSld>
  <p:clrMapOvr>
    <a:masterClrMapping/>
  </p:clrMapOvr>
  <p:transition spd="med">
    <p:fad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7" name="TextBox 6"/>
          <p:cNvSpPr txBox="1"/>
          <p:nvPr/>
        </p:nvSpPr>
        <p:spPr>
          <a:xfrm>
            <a:off x="365760" y="1554480"/>
            <a:ext cx="3129280" cy="1115690"/>
          </a:xfrm>
          <a:prstGeom prst="rect">
            <a:avLst/>
          </a:prstGeom>
          <a:noFill/>
        </p:spPr>
        <p:txBody>
          <a:bodyPr wrap="square" rtlCol="0">
            <a:spAutoFit/>
          </a:bodyPr>
          <a:lstStyle/>
          <a:p>
            <a:pPr>
              <a:lnSpc>
                <a:spcPct val="95000"/>
              </a:lnSpc>
              <a:spcBef>
                <a:spcPts val="400"/>
              </a:spcBef>
            </a:pPr>
            <a:r>
              <a:rPr lang="en-US" sz="1400" dirty="0" smtClean="0"/>
              <a:t>A different kind of nonlinearity is used by the restricted linear unit (</a:t>
            </a:r>
            <a:r>
              <a:rPr lang="en-US" sz="1400" b="1" dirty="0" err="1" smtClean="0"/>
              <a:t>ReLU</a:t>
            </a:r>
            <a:r>
              <a:rPr lang="en-US" sz="1400" dirty="0" smtClean="0"/>
              <a:t>) neuron.  The characteristic hockey stick shaped response results from:</a:t>
            </a:r>
            <a:endParaRPr lang="en-US" sz="1400" dirty="0" smtClean="0">
              <a:solidFill>
                <a:srgbClr val="231F20"/>
              </a:solidFill>
            </a:endParaRPr>
          </a:p>
        </p:txBody>
      </p:sp>
      <p:sp>
        <p:nvSpPr>
          <p:cNvPr id="15" name="TextBox 14"/>
          <p:cNvSpPr txBox="1"/>
          <p:nvPr/>
        </p:nvSpPr>
        <p:spPr>
          <a:xfrm>
            <a:off x="211336" y="984896"/>
            <a:ext cx="2836664" cy="355482"/>
          </a:xfrm>
          <a:prstGeom prst="rect">
            <a:avLst/>
          </a:prstGeom>
          <a:noFill/>
        </p:spPr>
        <p:txBody>
          <a:bodyPr wrap="square" rtlCol="0">
            <a:spAutoFit/>
          </a:bodyPr>
          <a:lstStyle/>
          <a:p>
            <a:pPr>
              <a:lnSpc>
                <a:spcPct val="95000"/>
              </a:lnSpc>
              <a:spcBef>
                <a:spcPts val="400"/>
              </a:spcBef>
            </a:pPr>
            <a:r>
              <a:rPr lang="en-US" smtClean="0">
                <a:solidFill>
                  <a:srgbClr val="231F20"/>
                </a:solidFill>
              </a:rPr>
              <a:t>Activation Functions</a:t>
            </a:r>
            <a:endParaRPr lang="en-US" dirty="0" smtClean="0">
              <a:solidFill>
                <a:srgbClr val="231F20"/>
              </a:solidFill>
            </a:endParaRPr>
          </a:p>
        </p:txBody>
      </p:sp>
      <p:pic>
        <p:nvPicPr>
          <p:cNvPr id="2" name="Picture 1"/>
          <p:cNvPicPr>
            <a:picLocks noChangeAspect="1"/>
          </p:cNvPicPr>
          <p:nvPr/>
        </p:nvPicPr>
        <p:blipFill>
          <a:blip r:embed="rId3"/>
          <a:stretch>
            <a:fillRect/>
          </a:stretch>
        </p:blipFill>
        <p:spPr>
          <a:xfrm>
            <a:off x="3931920" y="1162637"/>
            <a:ext cx="3949700" cy="26670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5200" y="3215580"/>
            <a:ext cx="2638425" cy="371475"/>
          </a:xfrm>
          <a:prstGeom prst="rect">
            <a:avLst/>
          </a:prstGeom>
        </p:spPr>
      </p:pic>
    </p:spTree>
    <p:extLst>
      <p:ext uri="{BB962C8B-B14F-4D97-AF65-F5344CB8AC3E}">
        <p14:creationId xmlns:p14="http://schemas.microsoft.com/office/powerpoint/2010/main" val="778694052"/>
      </p:ext>
    </p:extLst>
  </p:cSld>
  <p:clrMapOvr>
    <a:masterClrMapping/>
  </p:clrMapOvr>
  <p:transition spd="med">
    <p:fad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1907865" y="446040"/>
            <a:ext cx="8229600" cy="3662198"/>
          </a:xfrm>
        </p:spPr>
        <p:txBody>
          <a:bodyPr/>
          <a:lstStyle/>
          <a:p>
            <a:r>
              <a:rPr lang="en-US" dirty="0"/>
              <a:t>Introduction to recommendation systems</a:t>
            </a:r>
          </a:p>
          <a:p>
            <a:r>
              <a:rPr lang="en-US" dirty="0"/>
              <a:t>Traditional recommendation approaches</a:t>
            </a:r>
          </a:p>
          <a:p>
            <a:r>
              <a:rPr lang="en-US" dirty="0"/>
              <a:t>Introduction to Wide &amp; Deep</a:t>
            </a:r>
          </a:p>
          <a:p>
            <a:r>
              <a:rPr lang="en-US" dirty="0"/>
              <a:t>Wide Learning in context of Wide &amp; Deep</a:t>
            </a:r>
          </a:p>
          <a:p>
            <a:r>
              <a:rPr lang="en-US" b="1" dirty="0"/>
              <a:t>Deep Learning Fundamentals</a:t>
            </a:r>
          </a:p>
          <a:p>
            <a:r>
              <a:rPr lang="en-US" dirty="0"/>
              <a:t>Deep Learning for Recommendations</a:t>
            </a:r>
          </a:p>
          <a:p>
            <a:r>
              <a:rPr lang="en-US" dirty="0"/>
              <a:t>Preparing Data for Wide &amp; Deep</a:t>
            </a:r>
          </a:p>
          <a:p>
            <a:r>
              <a:rPr lang="en-US" dirty="0"/>
              <a:t>Training Wide &amp; Deep models</a:t>
            </a:r>
          </a:p>
          <a:p>
            <a:r>
              <a:rPr lang="en-US" dirty="0"/>
              <a:t>Serving Wide &amp; Deep models</a:t>
            </a:r>
          </a:p>
          <a:p>
            <a:r>
              <a:rPr lang="en-US" dirty="0"/>
              <a:t>Champion-Challenger Approach to deployment</a:t>
            </a:r>
          </a:p>
          <a:p>
            <a:r>
              <a:rPr lang="en-US" dirty="0"/>
              <a:t>Tuning Wide &amp; Deep models</a:t>
            </a:r>
          </a:p>
          <a:p>
            <a:r>
              <a:rPr lang="en-US" dirty="0"/>
              <a:t>Wrap-up and Summary</a:t>
            </a:r>
          </a:p>
          <a:p>
            <a:pPr lvl="1"/>
            <a:endParaRPr lang="en-US" dirty="0"/>
          </a:p>
        </p:txBody>
      </p:sp>
      <p:sp>
        <p:nvSpPr>
          <p:cNvPr id="6" name="Title 5"/>
          <p:cNvSpPr>
            <a:spLocks noGrp="1"/>
          </p:cNvSpPr>
          <p:nvPr>
            <p:ph type="title"/>
          </p:nvPr>
        </p:nvSpPr>
        <p:spPr/>
        <p:txBody>
          <a:bodyPr/>
          <a:lstStyle/>
          <a:p>
            <a:r>
              <a:rPr lang="en-US" dirty="0"/>
              <a:t>Agenda</a:t>
            </a:r>
          </a:p>
        </p:txBody>
      </p:sp>
      <p:sp>
        <p:nvSpPr>
          <p:cNvPr id="4" name="Date Placeholder 3"/>
          <p:cNvSpPr>
            <a:spLocks noGrp="1"/>
          </p:cNvSpPr>
          <p:nvPr>
            <p:ph type="dt" sz="half" idx="10"/>
          </p:nvPr>
        </p:nvSpPr>
        <p:spPr/>
        <p:txBody>
          <a:bodyPr/>
          <a:lstStyle/>
          <a:p>
            <a:r>
              <a:rPr lang="en-US"/>
              <a:t>© 2017 Teradata</a:t>
            </a:r>
          </a:p>
        </p:txBody>
      </p:sp>
    </p:spTree>
    <p:extLst>
      <p:ext uri="{BB962C8B-B14F-4D97-AF65-F5344CB8AC3E}">
        <p14:creationId xmlns:p14="http://schemas.microsoft.com/office/powerpoint/2010/main" val="2076487692"/>
      </p:ext>
    </p:extLst>
  </p:cSld>
  <p:clrMapOvr>
    <a:masterClrMapping/>
  </p:clrMapOvr>
  <p:transition spd="med">
    <p:fad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7" name="TextBox 6"/>
          <p:cNvSpPr txBox="1"/>
          <p:nvPr/>
        </p:nvSpPr>
        <p:spPr>
          <a:xfrm>
            <a:off x="365760" y="1554480"/>
            <a:ext cx="3129280" cy="501676"/>
          </a:xfrm>
          <a:prstGeom prst="rect">
            <a:avLst/>
          </a:prstGeom>
          <a:noFill/>
        </p:spPr>
        <p:txBody>
          <a:bodyPr wrap="square" rtlCol="0">
            <a:spAutoFit/>
          </a:bodyPr>
          <a:lstStyle/>
          <a:p>
            <a:pPr>
              <a:lnSpc>
                <a:spcPct val="95000"/>
              </a:lnSpc>
              <a:spcBef>
                <a:spcPts val="400"/>
              </a:spcBef>
            </a:pPr>
            <a:r>
              <a:rPr lang="en-US" sz="1400" b="1" dirty="0" err="1" smtClean="0"/>
              <a:t>Softplus</a:t>
            </a:r>
            <a:r>
              <a:rPr lang="en-US" sz="1400" dirty="0" smtClean="0"/>
              <a:t> is the differential surrogate of </a:t>
            </a:r>
            <a:r>
              <a:rPr lang="en-US" sz="1400" dirty="0" err="1" smtClean="0"/>
              <a:t>ReLU</a:t>
            </a:r>
            <a:r>
              <a:rPr lang="en-US" sz="1400" dirty="0" smtClean="0"/>
              <a:t>:</a:t>
            </a:r>
            <a:endParaRPr lang="en-US" sz="1400" dirty="0" smtClean="0">
              <a:solidFill>
                <a:srgbClr val="231F20"/>
              </a:solidFill>
            </a:endParaRPr>
          </a:p>
        </p:txBody>
      </p:sp>
      <p:sp>
        <p:nvSpPr>
          <p:cNvPr id="15" name="TextBox 14"/>
          <p:cNvSpPr txBox="1"/>
          <p:nvPr/>
        </p:nvSpPr>
        <p:spPr>
          <a:xfrm>
            <a:off x="211336" y="984896"/>
            <a:ext cx="2836664" cy="355482"/>
          </a:xfrm>
          <a:prstGeom prst="rect">
            <a:avLst/>
          </a:prstGeom>
          <a:noFill/>
        </p:spPr>
        <p:txBody>
          <a:bodyPr wrap="square" rtlCol="0">
            <a:spAutoFit/>
          </a:bodyPr>
          <a:lstStyle/>
          <a:p>
            <a:pPr>
              <a:lnSpc>
                <a:spcPct val="95000"/>
              </a:lnSpc>
              <a:spcBef>
                <a:spcPts val="400"/>
              </a:spcBef>
            </a:pPr>
            <a:r>
              <a:rPr lang="en-US" smtClean="0">
                <a:solidFill>
                  <a:srgbClr val="231F20"/>
                </a:solidFill>
              </a:rPr>
              <a:t>Activation Functions</a:t>
            </a:r>
            <a:endParaRPr lang="en-US" dirty="0" smtClean="0">
              <a:solidFill>
                <a:srgbClr val="231F20"/>
              </a:solidFill>
            </a:endParaRPr>
          </a:p>
        </p:txBody>
      </p:sp>
      <p:pic>
        <p:nvPicPr>
          <p:cNvPr id="9" name="Picture 8"/>
          <p:cNvPicPr>
            <a:picLocks noChangeAspect="1"/>
          </p:cNvPicPr>
          <p:nvPr/>
        </p:nvPicPr>
        <p:blipFill>
          <a:blip r:embed="rId3"/>
          <a:stretch>
            <a:fillRect/>
          </a:stretch>
        </p:blipFill>
        <p:spPr>
          <a:xfrm>
            <a:off x="4193064" y="629920"/>
            <a:ext cx="4416266" cy="3211830"/>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29427" y="3004820"/>
            <a:ext cx="2714625" cy="371475"/>
          </a:xfrm>
          <a:prstGeom prst="rect">
            <a:avLst/>
          </a:prstGeom>
        </p:spPr>
      </p:pic>
    </p:spTree>
    <p:extLst>
      <p:ext uri="{BB962C8B-B14F-4D97-AF65-F5344CB8AC3E}">
        <p14:creationId xmlns:p14="http://schemas.microsoft.com/office/powerpoint/2010/main" val="557374075"/>
      </p:ext>
    </p:extLst>
  </p:cSld>
  <p:clrMapOvr>
    <a:masterClrMapping/>
  </p:clrMapOvr>
  <p:transition spd="med">
    <p:fad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7" name="TextBox 6"/>
          <p:cNvSpPr txBox="1"/>
          <p:nvPr/>
        </p:nvSpPr>
        <p:spPr>
          <a:xfrm>
            <a:off x="365760" y="1554480"/>
            <a:ext cx="3129280" cy="1729704"/>
          </a:xfrm>
          <a:prstGeom prst="rect">
            <a:avLst/>
          </a:prstGeom>
          <a:noFill/>
        </p:spPr>
        <p:txBody>
          <a:bodyPr wrap="square" rtlCol="0">
            <a:spAutoFit/>
          </a:bodyPr>
          <a:lstStyle/>
          <a:p>
            <a:pPr>
              <a:lnSpc>
                <a:spcPct val="95000"/>
              </a:lnSpc>
              <a:spcBef>
                <a:spcPts val="400"/>
              </a:spcBef>
            </a:pPr>
            <a:r>
              <a:rPr lang="en-US" sz="1400" dirty="0"/>
              <a:t>The </a:t>
            </a:r>
            <a:r>
              <a:rPr lang="en-US" sz="1400" b="1" dirty="0" err="1" smtClean="0"/>
              <a:t>softmax</a:t>
            </a:r>
            <a:r>
              <a:rPr lang="en-US" sz="1400" dirty="0" smtClean="0"/>
              <a:t> </a:t>
            </a:r>
            <a:r>
              <a:rPr lang="en-US" sz="1400" dirty="0"/>
              <a:t>activation function is useful predominantly in the output layer of a clustering system. </a:t>
            </a:r>
            <a:r>
              <a:rPr lang="en-US" sz="1400" dirty="0" err="1"/>
              <a:t>Softmax</a:t>
            </a:r>
            <a:r>
              <a:rPr lang="en-US" sz="1400" dirty="0"/>
              <a:t> functions convert a raw value into a posterior probability. This provides a measure of certainty. The </a:t>
            </a:r>
            <a:r>
              <a:rPr lang="en-US" sz="1400" dirty="0" err="1"/>
              <a:t>softmax</a:t>
            </a:r>
            <a:r>
              <a:rPr lang="en-US" sz="1400" dirty="0"/>
              <a:t> activation function is given as:</a:t>
            </a:r>
            <a:endParaRPr lang="en-US" sz="1400" dirty="0" smtClean="0">
              <a:solidFill>
                <a:srgbClr val="231F20"/>
              </a:solidFill>
            </a:endParaRPr>
          </a:p>
        </p:txBody>
      </p:sp>
      <p:sp>
        <p:nvSpPr>
          <p:cNvPr id="15" name="TextBox 14"/>
          <p:cNvSpPr txBox="1"/>
          <p:nvPr/>
        </p:nvSpPr>
        <p:spPr>
          <a:xfrm>
            <a:off x="211336" y="984896"/>
            <a:ext cx="2836664" cy="355482"/>
          </a:xfrm>
          <a:prstGeom prst="rect">
            <a:avLst/>
          </a:prstGeom>
          <a:noFill/>
        </p:spPr>
        <p:txBody>
          <a:bodyPr wrap="square" rtlCol="0">
            <a:spAutoFit/>
          </a:bodyPr>
          <a:lstStyle/>
          <a:p>
            <a:pPr>
              <a:lnSpc>
                <a:spcPct val="95000"/>
              </a:lnSpc>
              <a:spcBef>
                <a:spcPts val="400"/>
              </a:spcBef>
            </a:pPr>
            <a:r>
              <a:rPr lang="en-US" smtClean="0">
                <a:solidFill>
                  <a:srgbClr val="231F20"/>
                </a:solidFill>
              </a:rPr>
              <a:t>Activation Functions</a:t>
            </a:r>
            <a:endParaRPr lang="en-US" dirty="0" smtClean="0">
              <a:solidFill>
                <a:srgbClr val="231F20"/>
              </a:solidFill>
            </a:endParaRPr>
          </a:p>
        </p:txBody>
      </p:sp>
      <p:pic>
        <p:nvPicPr>
          <p:cNvPr id="5" name="Picture 4"/>
          <p:cNvPicPr>
            <a:picLocks noChangeAspect="1"/>
          </p:cNvPicPr>
          <p:nvPr/>
        </p:nvPicPr>
        <p:blipFill>
          <a:blip r:embed="rId3"/>
          <a:stretch>
            <a:fillRect/>
          </a:stretch>
        </p:blipFill>
        <p:spPr>
          <a:xfrm>
            <a:off x="4194502" y="1277602"/>
            <a:ext cx="3428037" cy="2283460"/>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82926" y="3162300"/>
            <a:ext cx="1838325" cy="1133475"/>
          </a:xfrm>
          <a:prstGeom prst="rect">
            <a:avLst/>
          </a:prstGeom>
        </p:spPr>
      </p:pic>
    </p:spTree>
    <p:extLst>
      <p:ext uri="{BB962C8B-B14F-4D97-AF65-F5344CB8AC3E}">
        <p14:creationId xmlns:p14="http://schemas.microsoft.com/office/powerpoint/2010/main" val="586079472"/>
      </p:ext>
    </p:extLst>
  </p:cSld>
  <p:clrMapOvr>
    <a:masterClrMapping/>
  </p:clrMapOvr>
  <p:transition spd="med">
    <p:fad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7" name="TextBox 6"/>
          <p:cNvSpPr txBox="1"/>
          <p:nvPr/>
        </p:nvSpPr>
        <p:spPr>
          <a:xfrm>
            <a:off x="211336" y="1759151"/>
            <a:ext cx="3129280" cy="1320361"/>
          </a:xfrm>
          <a:prstGeom prst="rect">
            <a:avLst/>
          </a:prstGeom>
          <a:noFill/>
        </p:spPr>
        <p:txBody>
          <a:bodyPr wrap="square" rtlCol="0">
            <a:spAutoFit/>
          </a:bodyPr>
          <a:lstStyle/>
          <a:p>
            <a:pPr>
              <a:lnSpc>
                <a:spcPct val="95000"/>
              </a:lnSpc>
              <a:spcBef>
                <a:spcPts val="400"/>
              </a:spcBef>
            </a:pPr>
            <a:r>
              <a:rPr lang="en-US" sz="1400" dirty="0"/>
              <a:t>A </a:t>
            </a:r>
            <a:r>
              <a:rPr lang="en-US" sz="1400" b="1" dirty="0"/>
              <a:t>cost function</a:t>
            </a:r>
            <a:r>
              <a:rPr lang="en-US" sz="1400" dirty="0"/>
              <a:t> is a measure of "how good" a </a:t>
            </a:r>
            <a:r>
              <a:rPr lang="en-US" sz="1400" b="1" dirty="0"/>
              <a:t>neural network</a:t>
            </a:r>
            <a:r>
              <a:rPr lang="en-US" sz="1400" dirty="0"/>
              <a:t> did with respect to it's given training sample and the expected output. It also may depend on variables such as weights and biases.</a:t>
            </a:r>
            <a:endParaRPr lang="en-US" sz="1400" dirty="0" smtClean="0">
              <a:solidFill>
                <a:srgbClr val="231F20"/>
              </a:solidFill>
            </a:endParaRPr>
          </a:p>
        </p:txBody>
      </p:sp>
      <p:sp>
        <p:nvSpPr>
          <p:cNvPr id="15" name="TextBox 14"/>
          <p:cNvSpPr txBox="1"/>
          <p:nvPr/>
        </p:nvSpPr>
        <p:spPr>
          <a:xfrm>
            <a:off x="211336" y="984896"/>
            <a:ext cx="2836664" cy="355482"/>
          </a:xfrm>
          <a:prstGeom prst="rect">
            <a:avLst/>
          </a:prstGeom>
          <a:noFill/>
        </p:spPr>
        <p:txBody>
          <a:bodyPr wrap="square" rtlCol="0">
            <a:spAutoFit/>
          </a:bodyPr>
          <a:lstStyle/>
          <a:p>
            <a:pPr>
              <a:lnSpc>
                <a:spcPct val="95000"/>
              </a:lnSpc>
              <a:spcBef>
                <a:spcPts val="400"/>
              </a:spcBef>
            </a:pPr>
            <a:r>
              <a:rPr lang="en-US" dirty="0" smtClean="0">
                <a:solidFill>
                  <a:srgbClr val="231F20"/>
                </a:solidFill>
              </a:rPr>
              <a:t>Cost Functions</a:t>
            </a: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6315" y="3820181"/>
            <a:ext cx="2457450" cy="371475"/>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10000" y="559138"/>
            <a:ext cx="5237903" cy="4034265"/>
          </a:xfrm>
          <a:prstGeom prst="rect">
            <a:avLst/>
          </a:prstGeom>
        </p:spPr>
      </p:pic>
    </p:spTree>
    <p:extLst>
      <p:ext uri="{BB962C8B-B14F-4D97-AF65-F5344CB8AC3E}">
        <p14:creationId xmlns:p14="http://schemas.microsoft.com/office/powerpoint/2010/main" val="1860462838"/>
      </p:ext>
    </p:extLst>
  </p:cSld>
  <p:clrMapOvr>
    <a:masterClrMapping/>
  </p:clrMapOvr>
  <p:transition spd="med">
    <p:fad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7" name="TextBox 6"/>
          <p:cNvSpPr txBox="1"/>
          <p:nvPr/>
        </p:nvSpPr>
        <p:spPr>
          <a:xfrm>
            <a:off x="0" y="1595119"/>
            <a:ext cx="3129280" cy="1934376"/>
          </a:xfrm>
          <a:prstGeom prst="rect">
            <a:avLst/>
          </a:prstGeom>
          <a:noFill/>
        </p:spPr>
        <p:txBody>
          <a:bodyPr wrap="square" rtlCol="0">
            <a:spAutoFit/>
          </a:bodyPr>
          <a:lstStyle/>
          <a:p>
            <a:pPr>
              <a:lnSpc>
                <a:spcPct val="95000"/>
              </a:lnSpc>
              <a:spcBef>
                <a:spcPts val="400"/>
              </a:spcBef>
            </a:pPr>
            <a:r>
              <a:rPr lang="en-US" sz="1400" b="1" dirty="0"/>
              <a:t>Gradient descent </a:t>
            </a:r>
            <a:r>
              <a:rPr lang="en-US" sz="1400" dirty="0"/>
              <a:t>is a first-order iterative optimization algorithm for finding the minimum of a function. To find a local minimum of a function using gradient descent, one takes steps proportional to the negative of the gradient (or of the approximate gradient) of the function at the current point</a:t>
            </a:r>
            <a:r>
              <a:rPr lang="en-US" sz="1400" dirty="0" smtClean="0"/>
              <a:t>.</a:t>
            </a:r>
            <a:endParaRPr lang="en-US" sz="1400" dirty="0" smtClean="0">
              <a:solidFill>
                <a:srgbClr val="231F20"/>
              </a:solidFill>
            </a:endParaRPr>
          </a:p>
        </p:txBody>
      </p:sp>
      <p:sp>
        <p:nvSpPr>
          <p:cNvPr id="15" name="TextBox 14"/>
          <p:cNvSpPr txBox="1"/>
          <p:nvPr/>
        </p:nvSpPr>
        <p:spPr>
          <a:xfrm>
            <a:off x="211336" y="984896"/>
            <a:ext cx="2836664" cy="355482"/>
          </a:xfrm>
          <a:prstGeom prst="rect">
            <a:avLst/>
          </a:prstGeom>
          <a:noFill/>
        </p:spPr>
        <p:txBody>
          <a:bodyPr wrap="square" rtlCol="0">
            <a:spAutoFit/>
          </a:bodyPr>
          <a:lstStyle/>
          <a:p>
            <a:pPr>
              <a:lnSpc>
                <a:spcPct val="95000"/>
              </a:lnSpc>
              <a:spcBef>
                <a:spcPts val="400"/>
              </a:spcBef>
            </a:pPr>
            <a:r>
              <a:rPr lang="en-US" dirty="0" smtClean="0">
                <a:solidFill>
                  <a:srgbClr val="231F20"/>
                </a:solidFill>
              </a:rPr>
              <a:t>Gradient Descent</a:t>
            </a:r>
            <a:endParaRPr lang="en-US" dirty="0" smtClean="0">
              <a:solidFill>
                <a:srgbClr val="231F20"/>
              </a:solidFill>
            </a:endParaRPr>
          </a:p>
        </p:txBody>
      </p:sp>
      <p:pic>
        <p:nvPicPr>
          <p:cNvPr id="6" name="Picture 5"/>
          <p:cNvPicPr>
            <a:picLocks noChangeAspect="1"/>
          </p:cNvPicPr>
          <p:nvPr/>
        </p:nvPicPr>
        <p:blipFill>
          <a:blip r:embed="rId3"/>
          <a:stretch>
            <a:fillRect/>
          </a:stretch>
        </p:blipFill>
        <p:spPr>
          <a:xfrm>
            <a:off x="3495040" y="1162637"/>
            <a:ext cx="4882147" cy="2319020"/>
          </a:xfrm>
          <a:prstGeom prst="rect">
            <a:avLst/>
          </a:prstGeom>
        </p:spPr>
      </p:pic>
    </p:spTree>
    <p:extLst>
      <p:ext uri="{BB962C8B-B14F-4D97-AF65-F5344CB8AC3E}">
        <p14:creationId xmlns:p14="http://schemas.microsoft.com/office/powerpoint/2010/main" val="872411354"/>
      </p:ext>
    </p:extLst>
  </p:cSld>
  <p:clrMapOvr>
    <a:masterClrMapping/>
  </p:clrMapOvr>
  <p:transition spd="med">
    <p:fad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2955752"/>
      </p:ext>
    </p:extLst>
  </p:cSld>
  <p:clrMapOvr>
    <a:masterClrMapping/>
  </p:clrMapOvr>
  <p:transition spd="med">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smtClean="0"/>
              <a:t>© 2017 Teradata</a:t>
            </a:r>
            <a:endParaRPr lang="en-US"/>
          </a:p>
        </p:txBody>
      </p:sp>
      <p:pic>
        <p:nvPicPr>
          <p:cNvPr id="5" name="Picture 4"/>
          <p:cNvPicPr>
            <a:picLocks noChangeAspect="1"/>
          </p:cNvPicPr>
          <p:nvPr/>
        </p:nvPicPr>
        <p:blipFill>
          <a:blip r:embed="rId3"/>
          <a:stretch>
            <a:fillRect/>
          </a:stretch>
        </p:blipFill>
        <p:spPr>
          <a:xfrm>
            <a:off x="3998201" y="663389"/>
            <a:ext cx="3329879" cy="4361180"/>
          </a:xfrm>
          <a:prstGeom prst="rect">
            <a:avLst/>
          </a:prstGeom>
        </p:spPr>
      </p:pic>
      <p:sp>
        <p:nvSpPr>
          <p:cNvPr id="6" name="TextBox 5"/>
          <p:cNvSpPr txBox="1"/>
          <p:nvPr/>
        </p:nvSpPr>
        <p:spPr>
          <a:xfrm>
            <a:off x="1036320" y="1473200"/>
            <a:ext cx="2565126" cy="669927"/>
          </a:xfrm>
          <a:prstGeom prst="rect">
            <a:avLst/>
          </a:prstGeom>
          <a:noFill/>
        </p:spPr>
        <p:txBody>
          <a:bodyPr wrap="none" rtlCol="0">
            <a:spAutoFit/>
          </a:bodyPr>
          <a:lstStyle/>
          <a:p>
            <a:pPr>
              <a:lnSpc>
                <a:spcPct val="95000"/>
              </a:lnSpc>
              <a:spcBef>
                <a:spcPts val="400"/>
              </a:spcBef>
            </a:pPr>
            <a:r>
              <a:rPr lang="en-US" dirty="0"/>
              <a:t>author Nikhil </a:t>
            </a:r>
            <a:r>
              <a:rPr lang="en-US" dirty="0" err="1" smtClean="0"/>
              <a:t>Buduma</a:t>
            </a:r>
            <a:endParaRPr lang="en-US" dirty="0" smtClean="0"/>
          </a:p>
          <a:p>
            <a:pPr>
              <a:lnSpc>
                <a:spcPct val="95000"/>
              </a:lnSpc>
              <a:spcBef>
                <a:spcPts val="400"/>
              </a:spcBef>
            </a:pPr>
            <a:r>
              <a:rPr lang="en-US" dirty="0" smtClean="0">
                <a:solidFill>
                  <a:srgbClr val="231F20"/>
                </a:solidFill>
              </a:rPr>
              <a:t>published: June 2017</a:t>
            </a:r>
          </a:p>
        </p:txBody>
      </p:sp>
    </p:spTree>
    <p:extLst>
      <p:ext uri="{BB962C8B-B14F-4D97-AF65-F5344CB8AC3E}">
        <p14:creationId xmlns:p14="http://schemas.microsoft.com/office/powerpoint/2010/main" val="1110048313"/>
      </p:ext>
    </p:extLst>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3923692" y="1395604"/>
            <a:ext cx="3575104" cy="3575104"/>
          </a:xfrm>
          <a:prstGeom prst="rect">
            <a:avLst/>
          </a:prstGeom>
        </p:spPr>
      </p:pic>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pic>
        <p:nvPicPr>
          <p:cNvPr id="8" name="Picture 7"/>
          <p:cNvPicPr>
            <a:picLocks noChangeAspect="1"/>
          </p:cNvPicPr>
          <p:nvPr/>
        </p:nvPicPr>
        <p:blipFill>
          <a:blip r:embed="rId4"/>
          <a:stretch>
            <a:fillRect/>
          </a:stretch>
        </p:blipFill>
        <p:spPr>
          <a:xfrm>
            <a:off x="1640840" y="1867191"/>
            <a:ext cx="2505616" cy="1912620"/>
          </a:xfrm>
          <a:prstGeom prst="rect">
            <a:avLst/>
          </a:prstGeom>
        </p:spPr>
      </p:pic>
      <p:pic>
        <p:nvPicPr>
          <p:cNvPr id="9" name="Picture 8"/>
          <p:cNvPicPr>
            <a:picLocks noChangeAspect="1"/>
          </p:cNvPicPr>
          <p:nvPr/>
        </p:nvPicPr>
        <p:blipFill>
          <a:blip r:embed="rId5"/>
          <a:stretch>
            <a:fillRect/>
          </a:stretch>
        </p:blipFill>
        <p:spPr>
          <a:xfrm>
            <a:off x="5159686" y="2052385"/>
            <a:ext cx="1098874" cy="1467054"/>
          </a:xfrm>
          <a:prstGeom prst="rect">
            <a:avLst/>
          </a:prstGeom>
        </p:spPr>
      </p:pic>
      <p:sp>
        <p:nvSpPr>
          <p:cNvPr id="12" name="Rectangle 11"/>
          <p:cNvSpPr/>
          <p:nvPr/>
        </p:nvSpPr>
        <p:spPr>
          <a:xfrm>
            <a:off x="3759200" y="3834775"/>
            <a:ext cx="3739596" cy="1082071"/>
          </a:xfrm>
          <a:prstGeom prst="rect">
            <a:avLst/>
          </a:prstGeom>
          <a:solidFill>
            <a:schemeClr val="bg1"/>
          </a:solidFill>
          <a:ln w="9525">
            <a:noFill/>
            <a:miter lim="800000"/>
            <a:headEnd/>
            <a:tailEnd/>
          </a:ln>
          <a:effectLst/>
        </p:spPr>
        <p:txBody>
          <a:bodyPr wrap="square" tIns="91440" bIns="91440" rtlCol="0" anchor="t">
            <a:prstTxWarp prst="textNoShape">
              <a:avLst/>
            </a:prstTxWarp>
            <a:noAutofit/>
          </a:bodyPr>
          <a:lstStyle/>
          <a:p>
            <a:pPr algn="ctr"/>
            <a:endParaRPr lang="en-US" kern="0" dirty="0" err="1" smtClean="0">
              <a:solidFill>
                <a:prstClr val="white"/>
              </a:solidFill>
            </a:endParaRPr>
          </a:p>
        </p:txBody>
      </p:sp>
      <p:sp>
        <p:nvSpPr>
          <p:cNvPr id="2" name="Rectangle 1"/>
          <p:cNvSpPr/>
          <p:nvPr/>
        </p:nvSpPr>
        <p:spPr>
          <a:xfrm>
            <a:off x="4146456" y="1503680"/>
            <a:ext cx="2965544" cy="2331095"/>
          </a:xfrm>
          <a:prstGeom prst="rect">
            <a:avLst/>
          </a:prstGeom>
          <a:noFill/>
          <a:ln w="31750">
            <a:solidFill>
              <a:srgbClr val="C00000"/>
            </a:solidFill>
            <a:prstDash val="dash"/>
            <a:miter lim="800000"/>
            <a:headEnd/>
            <a:tailEnd/>
          </a:ln>
          <a:effectLst/>
        </p:spPr>
        <p:txBody>
          <a:bodyPr wrap="square" tIns="91440" bIns="91440" rtlCol="0" anchor="t">
            <a:prstTxWarp prst="textNoShape">
              <a:avLst/>
            </a:prstTxWarp>
            <a:noAutofit/>
          </a:bodyPr>
          <a:lstStyle/>
          <a:p>
            <a:pPr algn="ctr"/>
            <a:endParaRPr lang="en-US" kern="0" dirty="0" err="1" smtClean="0">
              <a:solidFill>
                <a:prstClr val="white"/>
              </a:solidFill>
            </a:endParaRPr>
          </a:p>
        </p:txBody>
      </p:sp>
    </p:spTree>
    <p:extLst>
      <p:ext uri="{BB962C8B-B14F-4D97-AF65-F5344CB8AC3E}">
        <p14:creationId xmlns:p14="http://schemas.microsoft.com/office/powerpoint/2010/main" val="1070481715"/>
      </p:ext>
    </p:extLst>
  </p:cSld>
  <p:clrMapOvr>
    <a:masterClrMapping/>
  </p:clrMapOvr>
  <p:transition spd="med">
    <p:fad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12" name="Rectangle 11"/>
          <p:cNvSpPr/>
          <p:nvPr/>
        </p:nvSpPr>
        <p:spPr>
          <a:xfrm>
            <a:off x="3759200" y="3834775"/>
            <a:ext cx="3739596" cy="1082071"/>
          </a:xfrm>
          <a:prstGeom prst="rect">
            <a:avLst/>
          </a:prstGeom>
          <a:solidFill>
            <a:schemeClr val="bg1"/>
          </a:solidFill>
          <a:ln w="9525">
            <a:noFill/>
            <a:miter lim="800000"/>
            <a:headEnd/>
            <a:tailEnd/>
          </a:ln>
          <a:effectLst/>
        </p:spPr>
        <p:txBody>
          <a:bodyPr wrap="square" tIns="91440" bIns="91440" rtlCol="0" anchor="t">
            <a:prstTxWarp prst="textNoShape">
              <a:avLst/>
            </a:prstTxWarp>
            <a:noAutofit/>
          </a:bodyPr>
          <a:lstStyle/>
          <a:p>
            <a:pPr algn="ctr"/>
            <a:endParaRPr lang="en-US" kern="0" dirty="0" err="1" smtClean="0">
              <a:solidFill>
                <a:prstClr val="white"/>
              </a:solidFill>
            </a:endParaRPr>
          </a:p>
        </p:txBody>
      </p:sp>
      <p:pic>
        <p:nvPicPr>
          <p:cNvPr id="5" name="Picture 4"/>
          <p:cNvPicPr>
            <a:picLocks noChangeAspect="1"/>
          </p:cNvPicPr>
          <p:nvPr/>
        </p:nvPicPr>
        <p:blipFill>
          <a:blip r:embed="rId3"/>
          <a:stretch>
            <a:fillRect/>
          </a:stretch>
        </p:blipFill>
        <p:spPr>
          <a:xfrm>
            <a:off x="2136775" y="1168044"/>
            <a:ext cx="3755159" cy="2974086"/>
          </a:xfrm>
          <a:prstGeom prst="rect">
            <a:avLst/>
          </a:prstGeom>
        </p:spPr>
      </p:pic>
    </p:spTree>
    <p:extLst>
      <p:ext uri="{BB962C8B-B14F-4D97-AF65-F5344CB8AC3E}">
        <p14:creationId xmlns:p14="http://schemas.microsoft.com/office/powerpoint/2010/main" val="1842709088"/>
      </p:ext>
    </p:extLst>
  </p:cSld>
  <p:clrMapOvr>
    <a:masterClrMapping/>
  </p:clrMapOvr>
  <p:transition spd="med">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12" name="Rectangle 11"/>
          <p:cNvSpPr/>
          <p:nvPr/>
        </p:nvSpPr>
        <p:spPr>
          <a:xfrm>
            <a:off x="3759200" y="3834775"/>
            <a:ext cx="3739596" cy="1082071"/>
          </a:xfrm>
          <a:prstGeom prst="rect">
            <a:avLst/>
          </a:prstGeom>
          <a:solidFill>
            <a:schemeClr val="bg1"/>
          </a:solidFill>
          <a:ln w="9525">
            <a:noFill/>
            <a:miter lim="800000"/>
            <a:headEnd/>
            <a:tailEnd/>
          </a:ln>
          <a:effectLst/>
        </p:spPr>
        <p:txBody>
          <a:bodyPr wrap="square" tIns="91440" bIns="91440" rtlCol="0" anchor="t">
            <a:prstTxWarp prst="textNoShape">
              <a:avLst/>
            </a:prstTxWarp>
            <a:noAutofit/>
          </a:bodyPr>
          <a:lstStyle/>
          <a:p>
            <a:pPr algn="ctr"/>
            <a:endParaRPr lang="en-US" kern="0" dirty="0" err="1" smtClean="0">
              <a:solidFill>
                <a:prstClr val="white"/>
              </a:solidFill>
            </a:endParaRPr>
          </a:p>
        </p:txBody>
      </p:sp>
      <p:pic>
        <p:nvPicPr>
          <p:cNvPr id="7" name="Picture 6"/>
          <p:cNvPicPr>
            <a:picLocks noChangeAspect="1"/>
          </p:cNvPicPr>
          <p:nvPr/>
        </p:nvPicPr>
        <p:blipFill>
          <a:blip r:embed="rId3"/>
          <a:stretch>
            <a:fillRect/>
          </a:stretch>
        </p:blipFill>
        <p:spPr>
          <a:xfrm>
            <a:off x="1313511" y="927315"/>
            <a:ext cx="6344920" cy="3103494"/>
          </a:xfrm>
          <a:prstGeom prst="rect">
            <a:avLst/>
          </a:prstGeom>
        </p:spPr>
      </p:pic>
    </p:spTree>
    <p:extLst>
      <p:ext uri="{BB962C8B-B14F-4D97-AF65-F5344CB8AC3E}">
        <p14:creationId xmlns:p14="http://schemas.microsoft.com/office/powerpoint/2010/main" val="936653881"/>
      </p:ext>
    </p:extLst>
  </p:cSld>
  <p:clrMapOvr>
    <a:masterClrMapping/>
  </p:clrMapOvr>
  <p:transition spd="med">
    <p:fad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Arrow Connector 16"/>
          <p:cNvCxnSpPr/>
          <p:nvPr/>
        </p:nvCxnSpPr>
        <p:spPr>
          <a:xfrm flipV="1">
            <a:off x="3965046" y="4105060"/>
            <a:ext cx="2701453"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1577393" y="4105060"/>
            <a:ext cx="999535"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pic>
        <p:nvPicPr>
          <p:cNvPr id="2" name="Picture 1"/>
          <p:cNvPicPr>
            <a:picLocks noChangeAspect="1"/>
          </p:cNvPicPr>
          <p:nvPr/>
        </p:nvPicPr>
        <p:blipFill>
          <a:blip r:embed="rId3"/>
          <a:stretch>
            <a:fillRect/>
          </a:stretch>
        </p:blipFill>
        <p:spPr>
          <a:xfrm>
            <a:off x="1313511" y="927315"/>
            <a:ext cx="6344920" cy="3103494"/>
          </a:xfrm>
          <a:prstGeom prst="rect">
            <a:avLst/>
          </a:prstGeom>
        </p:spPr>
      </p:pic>
      <p:sp>
        <p:nvSpPr>
          <p:cNvPr id="6" name="TextBox 5"/>
          <p:cNvSpPr txBox="1"/>
          <p:nvPr/>
        </p:nvSpPr>
        <p:spPr>
          <a:xfrm>
            <a:off x="205793" y="3986132"/>
            <a:ext cx="694421"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Inputs</a:t>
            </a:r>
          </a:p>
        </p:txBody>
      </p:sp>
      <p:sp>
        <p:nvSpPr>
          <p:cNvPr id="8" name="TextBox 7"/>
          <p:cNvSpPr txBox="1"/>
          <p:nvPr/>
        </p:nvSpPr>
        <p:spPr>
          <a:xfrm>
            <a:off x="1368059" y="3981748"/>
            <a:ext cx="974947"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Strengths</a:t>
            </a:r>
          </a:p>
        </p:txBody>
      </p:sp>
      <p:sp>
        <p:nvSpPr>
          <p:cNvPr id="9" name="TextBox 8"/>
          <p:cNvSpPr txBox="1"/>
          <p:nvPr/>
        </p:nvSpPr>
        <p:spPr>
          <a:xfrm>
            <a:off x="2581463" y="3981748"/>
            <a:ext cx="551754"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Sum</a:t>
            </a:r>
          </a:p>
        </p:txBody>
      </p:sp>
      <p:sp>
        <p:nvSpPr>
          <p:cNvPr id="10" name="TextBox 9"/>
          <p:cNvSpPr txBox="1"/>
          <p:nvPr/>
        </p:nvSpPr>
        <p:spPr>
          <a:xfrm>
            <a:off x="3133217" y="3981748"/>
            <a:ext cx="1013419"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Transform</a:t>
            </a:r>
          </a:p>
        </p:txBody>
      </p:sp>
      <p:sp>
        <p:nvSpPr>
          <p:cNvPr id="11" name="TextBox 10"/>
          <p:cNvSpPr txBox="1"/>
          <p:nvPr/>
        </p:nvSpPr>
        <p:spPr>
          <a:xfrm>
            <a:off x="6666499" y="3996712"/>
            <a:ext cx="801823"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Output</a:t>
            </a:r>
          </a:p>
        </p:txBody>
      </p:sp>
      <p:cxnSp>
        <p:nvCxnSpPr>
          <p:cNvPr id="13" name="Straight Arrow Connector 12"/>
          <p:cNvCxnSpPr/>
          <p:nvPr/>
        </p:nvCxnSpPr>
        <p:spPr>
          <a:xfrm>
            <a:off x="900214" y="4130250"/>
            <a:ext cx="467845" cy="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35987266"/>
      </p:ext>
    </p:extLst>
  </p:cSld>
  <p:clrMapOvr>
    <a:masterClrMapping/>
  </p:clrMapOvr>
  <p:transition spd="med">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12" name="Rectangle 11"/>
          <p:cNvSpPr/>
          <p:nvPr/>
        </p:nvSpPr>
        <p:spPr>
          <a:xfrm>
            <a:off x="3759200" y="3834775"/>
            <a:ext cx="3739596" cy="1082071"/>
          </a:xfrm>
          <a:prstGeom prst="rect">
            <a:avLst/>
          </a:prstGeom>
          <a:solidFill>
            <a:schemeClr val="bg1"/>
          </a:solidFill>
          <a:ln w="9525">
            <a:noFill/>
            <a:miter lim="800000"/>
            <a:headEnd/>
            <a:tailEnd/>
          </a:ln>
          <a:effectLst/>
        </p:spPr>
        <p:txBody>
          <a:bodyPr wrap="square" tIns="91440" bIns="91440" rtlCol="0" anchor="t">
            <a:prstTxWarp prst="textNoShape">
              <a:avLst/>
            </a:prstTxWarp>
            <a:noAutofit/>
          </a:bodyPr>
          <a:lstStyle/>
          <a:p>
            <a:pPr algn="ctr"/>
            <a:endParaRPr lang="en-US" kern="0" dirty="0" err="1" smtClean="0">
              <a:solidFill>
                <a:prstClr val="white"/>
              </a:solidFill>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060" y="956310"/>
            <a:ext cx="7274785" cy="5143500"/>
          </a:xfrm>
          <a:prstGeom prst="rect">
            <a:avLst/>
          </a:prstGeom>
        </p:spPr>
      </p:pic>
      <p:sp>
        <p:nvSpPr>
          <p:cNvPr id="6" name="Rectangle 5"/>
          <p:cNvSpPr/>
          <p:nvPr/>
        </p:nvSpPr>
        <p:spPr>
          <a:xfrm>
            <a:off x="591932" y="3905895"/>
            <a:ext cx="7559040" cy="2193915"/>
          </a:xfrm>
          <a:prstGeom prst="rect">
            <a:avLst/>
          </a:prstGeom>
          <a:solidFill>
            <a:schemeClr val="bg1"/>
          </a:solidFill>
          <a:ln w="9525">
            <a:noFill/>
            <a:miter lim="800000"/>
            <a:headEnd/>
            <a:tailEnd/>
          </a:ln>
          <a:effectLst/>
        </p:spPr>
        <p:txBody>
          <a:bodyPr wrap="square" tIns="91440" bIns="91440" rtlCol="0" anchor="t">
            <a:prstTxWarp prst="textNoShape">
              <a:avLst/>
            </a:prstTxWarp>
            <a:noAutofit/>
          </a:bodyPr>
          <a:lstStyle/>
          <a:p>
            <a:pPr algn="ctr"/>
            <a:endParaRPr lang="en-US" kern="0" dirty="0" err="1" smtClean="0">
              <a:solidFill>
                <a:prstClr val="white"/>
              </a:solidFill>
            </a:endParaRPr>
          </a:p>
        </p:txBody>
      </p:sp>
    </p:spTree>
    <p:extLst>
      <p:ext uri="{BB962C8B-B14F-4D97-AF65-F5344CB8AC3E}">
        <p14:creationId xmlns:p14="http://schemas.microsoft.com/office/powerpoint/2010/main" val="1030975058"/>
      </p:ext>
    </p:extLst>
  </p:cSld>
  <p:clrMapOvr>
    <a:masterClrMapping/>
  </p:clrMapOvr>
  <p:transition spd="med">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7" name="Straight Arrow Connector 16"/>
          <p:cNvCxnSpPr/>
          <p:nvPr/>
        </p:nvCxnSpPr>
        <p:spPr>
          <a:xfrm flipV="1">
            <a:off x="3965046" y="4105060"/>
            <a:ext cx="2701453"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flipV="1">
            <a:off x="1577393" y="4105060"/>
            <a:ext cx="999535" cy="2519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Title 2"/>
          <p:cNvSpPr>
            <a:spLocks noGrp="1"/>
          </p:cNvSpPr>
          <p:nvPr>
            <p:ph type="title"/>
          </p:nvPr>
        </p:nvSpPr>
        <p:spPr/>
        <p:txBody>
          <a:bodyPr/>
          <a:lstStyle/>
          <a:p>
            <a:r>
              <a:rPr lang="en-US" dirty="0" smtClean="0"/>
              <a:t>Wide &amp; Deep</a:t>
            </a:r>
            <a:endParaRPr lang="en-US" dirty="0"/>
          </a:p>
        </p:txBody>
      </p:sp>
      <p:sp>
        <p:nvSpPr>
          <p:cNvPr id="4" name="Date Placeholder 3"/>
          <p:cNvSpPr>
            <a:spLocks noGrp="1"/>
          </p:cNvSpPr>
          <p:nvPr>
            <p:ph type="dt" sz="half" idx="10"/>
          </p:nvPr>
        </p:nvSpPr>
        <p:spPr/>
        <p:txBody>
          <a:bodyPr/>
          <a:lstStyle/>
          <a:p>
            <a:r>
              <a:rPr lang="en-US" smtClean="0"/>
              <a:t>© 2017 Teradata</a:t>
            </a:r>
            <a:endParaRPr lang="en-US"/>
          </a:p>
        </p:txBody>
      </p:sp>
      <p:sp>
        <p:nvSpPr>
          <p:cNvPr id="6" name="TextBox 5"/>
          <p:cNvSpPr txBox="1"/>
          <p:nvPr/>
        </p:nvSpPr>
        <p:spPr>
          <a:xfrm>
            <a:off x="205793" y="3986132"/>
            <a:ext cx="694421"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Inputs</a:t>
            </a:r>
          </a:p>
        </p:txBody>
      </p:sp>
      <p:sp>
        <p:nvSpPr>
          <p:cNvPr id="8" name="TextBox 7"/>
          <p:cNvSpPr txBox="1"/>
          <p:nvPr/>
        </p:nvSpPr>
        <p:spPr>
          <a:xfrm>
            <a:off x="1368059" y="3981748"/>
            <a:ext cx="974947"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Strengths</a:t>
            </a:r>
          </a:p>
        </p:txBody>
      </p:sp>
      <p:sp>
        <p:nvSpPr>
          <p:cNvPr id="9" name="TextBox 8"/>
          <p:cNvSpPr txBox="1"/>
          <p:nvPr/>
        </p:nvSpPr>
        <p:spPr>
          <a:xfrm>
            <a:off x="2581463" y="3981748"/>
            <a:ext cx="551754"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Sum</a:t>
            </a:r>
          </a:p>
        </p:txBody>
      </p:sp>
      <p:sp>
        <p:nvSpPr>
          <p:cNvPr id="10" name="TextBox 9"/>
          <p:cNvSpPr txBox="1"/>
          <p:nvPr/>
        </p:nvSpPr>
        <p:spPr>
          <a:xfrm>
            <a:off x="3133217" y="3981748"/>
            <a:ext cx="1013419"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Transform</a:t>
            </a:r>
          </a:p>
        </p:txBody>
      </p:sp>
      <p:sp>
        <p:nvSpPr>
          <p:cNvPr id="11" name="TextBox 10"/>
          <p:cNvSpPr txBox="1"/>
          <p:nvPr/>
        </p:nvSpPr>
        <p:spPr>
          <a:xfrm>
            <a:off x="6666499" y="3996712"/>
            <a:ext cx="801823" cy="297004"/>
          </a:xfrm>
          <a:prstGeom prst="rect">
            <a:avLst/>
          </a:prstGeom>
          <a:solidFill>
            <a:schemeClr val="bg1"/>
          </a:solidFill>
          <a:ln w="15875">
            <a:solidFill>
              <a:schemeClr val="bg2">
                <a:lumMod val="10000"/>
              </a:schemeClr>
            </a:solidFill>
          </a:ln>
        </p:spPr>
        <p:txBody>
          <a:bodyPr wrap="none" rtlCol="0">
            <a:spAutoFit/>
          </a:bodyPr>
          <a:lstStyle/>
          <a:p>
            <a:pPr>
              <a:lnSpc>
                <a:spcPct val="95000"/>
              </a:lnSpc>
              <a:spcBef>
                <a:spcPts val="400"/>
              </a:spcBef>
            </a:pPr>
            <a:r>
              <a:rPr lang="en-US" sz="1400" dirty="0" smtClean="0">
                <a:solidFill>
                  <a:srgbClr val="231F20"/>
                </a:solidFill>
              </a:rPr>
              <a:t>Output</a:t>
            </a:r>
          </a:p>
        </p:txBody>
      </p:sp>
      <p:cxnSp>
        <p:nvCxnSpPr>
          <p:cNvPr id="13" name="Straight Arrow Connector 12"/>
          <p:cNvCxnSpPr/>
          <p:nvPr/>
        </p:nvCxnSpPr>
        <p:spPr>
          <a:xfrm>
            <a:off x="900214" y="4130250"/>
            <a:ext cx="467845" cy="0"/>
          </a:xfrm>
          <a:prstGeom prst="straightConnector1">
            <a:avLst/>
          </a:prstGeom>
          <a:ln w="1905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3"/>
          <a:stretch>
            <a:fillRect/>
          </a:stretch>
        </p:blipFill>
        <p:spPr>
          <a:xfrm>
            <a:off x="518569" y="1259351"/>
            <a:ext cx="4965700" cy="2044700"/>
          </a:xfrm>
          <a:prstGeom prst="rect">
            <a:avLst/>
          </a:prstGeom>
        </p:spPr>
      </p:pic>
      <p:sp>
        <p:nvSpPr>
          <p:cNvPr id="15" name="TextBox 14"/>
          <p:cNvSpPr txBox="1"/>
          <p:nvPr/>
        </p:nvSpPr>
        <p:spPr>
          <a:xfrm>
            <a:off x="5156309" y="363763"/>
            <a:ext cx="1911101" cy="355482"/>
          </a:xfrm>
          <a:prstGeom prst="rect">
            <a:avLst/>
          </a:prstGeom>
          <a:noFill/>
        </p:spPr>
        <p:txBody>
          <a:bodyPr wrap="none" rtlCol="0">
            <a:spAutoFit/>
          </a:bodyPr>
          <a:lstStyle/>
          <a:p>
            <a:pPr>
              <a:lnSpc>
                <a:spcPct val="95000"/>
              </a:lnSpc>
              <a:spcBef>
                <a:spcPts val="400"/>
              </a:spcBef>
            </a:pPr>
            <a:r>
              <a:rPr lang="en-US" smtClean="0">
                <a:solidFill>
                  <a:srgbClr val="231F20"/>
                </a:solidFill>
              </a:rPr>
              <a:t>The perceptron</a:t>
            </a:r>
            <a:endParaRPr lang="en-US" dirty="0" err="1" smtClean="0">
              <a:solidFill>
                <a:srgbClr val="231F20"/>
              </a:solidFill>
            </a:endParaRPr>
          </a:p>
        </p:txBody>
      </p:sp>
    </p:spTree>
    <p:extLst>
      <p:ext uri="{BB962C8B-B14F-4D97-AF65-F5344CB8AC3E}">
        <p14:creationId xmlns:p14="http://schemas.microsoft.com/office/powerpoint/2010/main" val="2007035140"/>
      </p:ext>
    </p:extLst>
  </p:cSld>
  <p:clrMapOvr>
    <a:masterClrMapping/>
  </p:clrMapOvr>
  <p:transition spd="med">
    <p:fade/>
  </p:transition>
  <p:timing>
    <p:tnLst>
      <p:par>
        <p:cTn id="1" dur="indefinite" restart="never" nodeType="tmRoot"/>
      </p:par>
    </p:tnLst>
  </p:timing>
</p:sld>
</file>

<file path=ppt/theme/theme1.xml><?xml version="1.0" encoding="utf-8"?>
<a:theme xmlns:a="http://schemas.openxmlformats.org/drawingml/2006/main" name="TDC_PPT_Branded_16-9_0217_full">
  <a:themeElements>
    <a:clrScheme name="TeradataPPT2014 2">
      <a:dk1>
        <a:srgbClr val="3C3C3B"/>
      </a:dk1>
      <a:lt1>
        <a:sysClr val="window" lastClr="FFFFFF"/>
      </a:lt1>
      <a:dk2>
        <a:srgbClr val="0079DB"/>
      </a:dk2>
      <a:lt2>
        <a:srgbClr val="D8D8D8"/>
      </a:lt2>
      <a:accent1>
        <a:srgbClr val="EC881D"/>
      </a:accent1>
      <a:accent2>
        <a:srgbClr val="0079DB"/>
      </a:accent2>
      <a:accent3>
        <a:srgbClr val="CD391F"/>
      </a:accent3>
      <a:accent4>
        <a:srgbClr val="0088A8"/>
      </a:accent4>
      <a:accent5>
        <a:srgbClr val="703092"/>
      </a:accent5>
      <a:accent6>
        <a:srgbClr val="5F6062"/>
      </a:accent6>
      <a:hlink>
        <a:srgbClr val="0079DB"/>
      </a:hlink>
      <a:folHlink>
        <a:srgbClr val="703092"/>
      </a:folHlink>
    </a:clrScheme>
    <a:fontScheme name="Teradata">
      <a:majorFont>
        <a:latin typeface="Century Gothic"/>
        <a:ea typeface=""/>
        <a:cs typeface=""/>
      </a:majorFont>
      <a:minorFont>
        <a:latin typeface="Century Gothic"/>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9525">
          <a:noFill/>
          <a:miter lim="800000"/>
          <a:headEnd/>
          <a:tailEnd/>
        </a:ln>
        <a:effectLst/>
      </a:spPr>
      <a:bodyPr wrap="square" tIns="91440" bIns="91440" rtlCol="0" anchor="t">
        <a:prstTxWarp prst="textNoShape">
          <a:avLst/>
        </a:prstTxWarp>
        <a:noAutofit/>
      </a:bodyPr>
      <a:lstStyle>
        <a:defPPr>
          <a:defRPr kern="0" dirty="0" err="1" smtClean="0">
            <a:solidFill>
              <a:prstClr val="white"/>
            </a:solidFill>
          </a:defRPr>
        </a:defPPr>
      </a:lstStyle>
    </a:spDef>
    <a:lnDef>
      <a:spPr>
        <a:ln w="12700">
          <a:solidFill>
            <a:schemeClr val="accent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5000"/>
          </a:lnSpc>
          <a:spcBef>
            <a:spcPts val="400"/>
          </a:spcBef>
          <a:defRPr dirty="0" err="1" smtClean="0">
            <a:solidFill>
              <a:srgbClr val="231F20"/>
            </a:solidFill>
          </a:defRPr>
        </a:defPPr>
      </a:lstStyle>
    </a:txDef>
  </a:objectDefaults>
  <a:extraClrSchemeLst/>
</a:theme>
</file>

<file path=ppt/theme/theme2.xml><?xml version="1.0" encoding="utf-8"?>
<a:theme xmlns:a="http://schemas.openxmlformats.org/drawingml/2006/main" name="Office Theme">
  <a:themeElements>
    <a:clrScheme name="Teradata">
      <a:dk1>
        <a:sysClr val="windowText" lastClr="000000"/>
      </a:dk1>
      <a:lt1>
        <a:sysClr val="window" lastClr="FFFFFF"/>
      </a:lt1>
      <a:dk2>
        <a:srgbClr val="0079DB"/>
      </a:dk2>
      <a:lt2>
        <a:srgbClr val="D8D8D8"/>
      </a:lt2>
      <a:accent1>
        <a:srgbClr val="D56D23"/>
      </a:accent1>
      <a:accent2>
        <a:srgbClr val="BBBCBE"/>
      </a:accent2>
      <a:accent3>
        <a:srgbClr val="5F6062"/>
      </a:accent3>
      <a:accent4>
        <a:srgbClr val="0088A8"/>
      </a:accent4>
      <a:accent5>
        <a:srgbClr val="703092"/>
      </a:accent5>
      <a:accent6>
        <a:srgbClr val="CD391F"/>
      </a:accent6>
      <a:hlink>
        <a:srgbClr val="0079DB"/>
      </a:hlink>
      <a:folHlink>
        <a:srgbClr val="703092"/>
      </a:folHlink>
    </a:clrScheme>
    <a:fontScheme name="Teradata">
      <a:majorFont>
        <a:latin typeface="Century Gothic"/>
        <a:ea typeface=""/>
        <a:cs typeface=""/>
      </a:majorFont>
      <a:minorFont>
        <a:latin typeface="Century Gothic"/>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Teradata">
      <a:dk1>
        <a:sysClr val="windowText" lastClr="000000"/>
      </a:dk1>
      <a:lt1>
        <a:sysClr val="window" lastClr="FFFFFF"/>
      </a:lt1>
      <a:dk2>
        <a:srgbClr val="0079DB"/>
      </a:dk2>
      <a:lt2>
        <a:srgbClr val="D8D8D8"/>
      </a:lt2>
      <a:accent1>
        <a:srgbClr val="D56D23"/>
      </a:accent1>
      <a:accent2>
        <a:srgbClr val="BBBCBE"/>
      </a:accent2>
      <a:accent3>
        <a:srgbClr val="5F6062"/>
      </a:accent3>
      <a:accent4>
        <a:srgbClr val="0088A8"/>
      </a:accent4>
      <a:accent5>
        <a:srgbClr val="703092"/>
      </a:accent5>
      <a:accent6>
        <a:srgbClr val="CD391F"/>
      </a:accent6>
      <a:hlink>
        <a:srgbClr val="0079DB"/>
      </a:hlink>
      <a:folHlink>
        <a:srgbClr val="703092"/>
      </a:folHlink>
    </a:clrScheme>
    <a:fontScheme name="Teradata">
      <a:majorFont>
        <a:latin typeface="Century Gothic"/>
        <a:ea typeface=""/>
        <a:cs typeface=""/>
      </a:majorFont>
      <a:minorFont>
        <a:latin typeface="Century Gothic"/>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18692</TotalTime>
  <Words>2399</Words>
  <Application>Microsoft Macintosh PowerPoint</Application>
  <PresentationFormat>On-screen Show (16:9)</PresentationFormat>
  <Paragraphs>196</Paragraphs>
  <Slides>24</Slides>
  <Notes>23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Century Gothic</vt:lpstr>
      <vt:lpstr>Arial</vt:lpstr>
      <vt:lpstr>TDC_PPT_Branded_16-9_0217_full</vt:lpstr>
      <vt:lpstr>PowerPoint Presentation</vt:lpstr>
      <vt:lpstr>Agenda</vt:lpstr>
      <vt:lpstr>PowerPoint Presentation</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Wide &amp; Deep</vt:lpstr>
      <vt:lpstr>PowerPoint Presentation</vt:lpstr>
    </vt:vector>
  </TitlesOfParts>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Goff, Max K</cp:lastModifiedBy>
  <cp:revision>106</cp:revision>
  <dcterms:modified xsi:type="dcterms:W3CDTF">2017-08-15T13:48:46Z</dcterms:modified>
</cp:coreProperties>
</file>

<file path=docProps/thumbnail.jpeg>
</file>